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9" r:id="rId20"/>
    <p:sldId id="280" r:id="rId21"/>
    <p:sldId id="282" r:id="rId22"/>
    <p:sldId id="283" r:id="rId23"/>
    <p:sldId id="284" r:id="rId24"/>
    <p:sldId id="285" r:id="rId25"/>
    <p:sldId id="281" r:id="rId2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21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700" b="0" i="0">
                <a:solidFill>
                  <a:srgbClr val="212121"/>
                </a:solidFill>
                <a:latin typeface="Liberation Sans"/>
                <a:cs typeface="Liberation San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CA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00D77F-DCB1-49FF-951D-851D83365F50}" type="datetimeFigureOut">
              <a:rPr lang="ru-RU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15FAC3-39E9-437F-A16C-EDB0FD5E4B4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.png"/><Relationship Id="rId21" Type="http://schemas.openxmlformats.org/officeDocument/2006/relationships/image" Target="../media/image63.png"/><Relationship Id="rId42" Type="http://schemas.openxmlformats.org/officeDocument/2006/relationships/image" Target="../media/image84.png"/><Relationship Id="rId47" Type="http://schemas.openxmlformats.org/officeDocument/2006/relationships/image" Target="../media/image89.png"/><Relationship Id="rId63" Type="http://schemas.openxmlformats.org/officeDocument/2006/relationships/image" Target="../media/image105.png"/><Relationship Id="rId68" Type="http://schemas.openxmlformats.org/officeDocument/2006/relationships/image" Target="../media/image110.png"/><Relationship Id="rId84" Type="http://schemas.openxmlformats.org/officeDocument/2006/relationships/image" Target="../media/image126.png"/><Relationship Id="rId89" Type="http://schemas.openxmlformats.org/officeDocument/2006/relationships/image" Target="../media/image131.png"/><Relationship Id="rId16" Type="http://schemas.openxmlformats.org/officeDocument/2006/relationships/image" Target="../media/image58.png"/><Relationship Id="rId11" Type="http://schemas.openxmlformats.org/officeDocument/2006/relationships/image" Target="../media/image53.png"/><Relationship Id="rId32" Type="http://schemas.openxmlformats.org/officeDocument/2006/relationships/image" Target="../media/image74.png"/><Relationship Id="rId37" Type="http://schemas.openxmlformats.org/officeDocument/2006/relationships/image" Target="../media/image79.png"/><Relationship Id="rId53" Type="http://schemas.openxmlformats.org/officeDocument/2006/relationships/image" Target="../media/image95.png"/><Relationship Id="rId58" Type="http://schemas.openxmlformats.org/officeDocument/2006/relationships/image" Target="../media/image100.png"/><Relationship Id="rId74" Type="http://schemas.openxmlformats.org/officeDocument/2006/relationships/image" Target="../media/image116.png"/><Relationship Id="rId79" Type="http://schemas.openxmlformats.org/officeDocument/2006/relationships/image" Target="../media/image121.png"/><Relationship Id="rId102" Type="http://schemas.openxmlformats.org/officeDocument/2006/relationships/image" Target="../media/image144.png"/><Relationship Id="rId5" Type="http://schemas.openxmlformats.org/officeDocument/2006/relationships/image" Target="../media/image47.png"/><Relationship Id="rId90" Type="http://schemas.openxmlformats.org/officeDocument/2006/relationships/image" Target="../media/image132.png"/><Relationship Id="rId95" Type="http://schemas.openxmlformats.org/officeDocument/2006/relationships/image" Target="../media/image137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43" Type="http://schemas.openxmlformats.org/officeDocument/2006/relationships/image" Target="../media/image85.png"/><Relationship Id="rId48" Type="http://schemas.openxmlformats.org/officeDocument/2006/relationships/image" Target="../media/image90.png"/><Relationship Id="rId64" Type="http://schemas.openxmlformats.org/officeDocument/2006/relationships/image" Target="../media/image106.png"/><Relationship Id="rId69" Type="http://schemas.openxmlformats.org/officeDocument/2006/relationships/image" Target="../media/image111.png"/><Relationship Id="rId80" Type="http://schemas.openxmlformats.org/officeDocument/2006/relationships/image" Target="../media/image122.png"/><Relationship Id="rId85" Type="http://schemas.openxmlformats.org/officeDocument/2006/relationships/image" Target="../media/image127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33" Type="http://schemas.openxmlformats.org/officeDocument/2006/relationships/image" Target="../media/image75.png"/><Relationship Id="rId38" Type="http://schemas.openxmlformats.org/officeDocument/2006/relationships/image" Target="../media/image80.png"/><Relationship Id="rId59" Type="http://schemas.openxmlformats.org/officeDocument/2006/relationships/image" Target="../media/image101.png"/><Relationship Id="rId103" Type="http://schemas.openxmlformats.org/officeDocument/2006/relationships/image" Target="../media/image145.png"/><Relationship Id="rId20" Type="http://schemas.openxmlformats.org/officeDocument/2006/relationships/image" Target="../media/image62.png"/><Relationship Id="rId41" Type="http://schemas.openxmlformats.org/officeDocument/2006/relationships/image" Target="../media/image83.png"/><Relationship Id="rId54" Type="http://schemas.openxmlformats.org/officeDocument/2006/relationships/image" Target="../media/image96.png"/><Relationship Id="rId62" Type="http://schemas.openxmlformats.org/officeDocument/2006/relationships/image" Target="../media/image104.png"/><Relationship Id="rId70" Type="http://schemas.openxmlformats.org/officeDocument/2006/relationships/image" Target="../media/image112.png"/><Relationship Id="rId75" Type="http://schemas.openxmlformats.org/officeDocument/2006/relationships/image" Target="../media/image117.png"/><Relationship Id="rId83" Type="http://schemas.openxmlformats.org/officeDocument/2006/relationships/image" Target="../media/image125.png"/><Relationship Id="rId88" Type="http://schemas.openxmlformats.org/officeDocument/2006/relationships/image" Target="../media/image130.png"/><Relationship Id="rId91" Type="http://schemas.openxmlformats.org/officeDocument/2006/relationships/image" Target="../media/image133.png"/><Relationship Id="rId9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49" Type="http://schemas.openxmlformats.org/officeDocument/2006/relationships/image" Target="../media/image91.png"/><Relationship Id="rId57" Type="http://schemas.openxmlformats.org/officeDocument/2006/relationships/image" Target="../media/image99.png"/><Relationship Id="rId10" Type="http://schemas.openxmlformats.org/officeDocument/2006/relationships/image" Target="../media/image52.png"/><Relationship Id="rId31" Type="http://schemas.openxmlformats.org/officeDocument/2006/relationships/image" Target="../media/image73.png"/><Relationship Id="rId44" Type="http://schemas.openxmlformats.org/officeDocument/2006/relationships/image" Target="../media/image86.png"/><Relationship Id="rId52" Type="http://schemas.openxmlformats.org/officeDocument/2006/relationships/image" Target="../media/image94.png"/><Relationship Id="rId60" Type="http://schemas.openxmlformats.org/officeDocument/2006/relationships/image" Target="../media/image102.png"/><Relationship Id="rId65" Type="http://schemas.openxmlformats.org/officeDocument/2006/relationships/image" Target="../media/image107.png"/><Relationship Id="rId73" Type="http://schemas.openxmlformats.org/officeDocument/2006/relationships/image" Target="../media/image115.png"/><Relationship Id="rId78" Type="http://schemas.openxmlformats.org/officeDocument/2006/relationships/image" Target="../media/image120.png"/><Relationship Id="rId81" Type="http://schemas.openxmlformats.org/officeDocument/2006/relationships/image" Target="../media/image123.png"/><Relationship Id="rId86" Type="http://schemas.openxmlformats.org/officeDocument/2006/relationships/image" Target="../media/image128.png"/><Relationship Id="rId94" Type="http://schemas.openxmlformats.org/officeDocument/2006/relationships/image" Target="../media/image136.png"/><Relationship Id="rId99" Type="http://schemas.openxmlformats.org/officeDocument/2006/relationships/image" Target="../media/image141.png"/><Relationship Id="rId101" Type="http://schemas.openxmlformats.org/officeDocument/2006/relationships/image" Target="../media/image143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9" Type="http://schemas.openxmlformats.org/officeDocument/2006/relationships/image" Target="../media/image81.png"/><Relationship Id="rId34" Type="http://schemas.openxmlformats.org/officeDocument/2006/relationships/image" Target="../media/image76.png"/><Relationship Id="rId50" Type="http://schemas.openxmlformats.org/officeDocument/2006/relationships/image" Target="../media/image92.png"/><Relationship Id="rId55" Type="http://schemas.openxmlformats.org/officeDocument/2006/relationships/image" Target="../media/image97.png"/><Relationship Id="rId76" Type="http://schemas.openxmlformats.org/officeDocument/2006/relationships/image" Target="../media/image118.png"/><Relationship Id="rId97" Type="http://schemas.openxmlformats.org/officeDocument/2006/relationships/image" Target="../media/image139.png"/><Relationship Id="rId104" Type="http://schemas.openxmlformats.org/officeDocument/2006/relationships/image" Target="../media/image146.png"/><Relationship Id="rId7" Type="http://schemas.openxmlformats.org/officeDocument/2006/relationships/image" Target="../media/image49.png"/><Relationship Id="rId71" Type="http://schemas.openxmlformats.org/officeDocument/2006/relationships/image" Target="../media/image113.png"/><Relationship Id="rId92" Type="http://schemas.openxmlformats.org/officeDocument/2006/relationships/image" Target="../media/image134.png"/><Relationship Id="rId2" Type="http://schemas.openxmlformats.org/officeDocument/2006/relationships/image" Target="../media/image44.png"/><Relationship Id="rId29" Type="http://schemas.openxmlformats.org/officeDocument/2006/relationships/image" Target="../media/image71.png"/><Relationship Id="rId24" Type="http://schemas.openxmlformats.org/officeDocument/2006/relationships/image" Target="../media/image66.png"/><Relationship Id="rId40" Type="http://schemas.openxmlformats.org/officeDocument/2006/relationships/image" Target="../media/image82.png"/><Relationship Id="rId45" Type="http://schemas.openxmlformats.org/officeDocument/2006/relationships/image" Target="../media/image87.png"/><Relationship Id="rId66" Type="http://schemas.openxmlformats.org/officeDocument/2006/relationships/image" Target="../media/image108.png"/><Relationship Id="rId87" Type="http://schemas.openxmlformats.org/officeDocument/2006/relationships/image" Target="../media/image129.png"/><Relationship Id="rId61" Type="http://schemas.openxmlformats.org/officeDocument/2006/relationships/image" Target="../media/image103.png"/><Relationship Id="rId82" Type="http://schemas.openxmlformats.org/officeDocument/2006/relationships/image" Target="../media/image124.png"/><Relationship Id="rId19" Type="http://schemas.openxmlformats.org/officeDocument/2006/relationships/image" Target="../media/image61.png"/><Relationship Id="rId14" Type="http://schemas.openxmlformats.org/officeDocument/2006/relationships/image" Target="../media/image56.png"/><Relationship Id="rId30" Type="http://schemas.openxmlformats.org/officeDocument/2006/relationships/image" Target="../media/image72.png"/><Relationship Id="rId35" Type="http://schemas.openxmlformats.org/officeDocument/2006/relationships/image" Target="../media/image77.png"/><Relationship Id="rId56" Type="http://schemas.openxmlformats.org/officeDocument/2006/relationships/image" Target="../media/image98.png"/><Relationship Id="rId77" Type="http://schemas.openxmlformats.org/officeDocument/2006/relationships/image" Target="../media/image119.png"/><Relationship Id="rId100" Type="http://schemas.openxmlformats.org/officeDocument/2006/relationships/image" Target="../media/image142.png"/><Relationship Id="rId105" Type="http://schemas.openxmlformats.org/officeDocument/2006/relationships/image" Target="../media/image147.png"/><Relationship Id="rId8" Type="http://schemas.openxmlformats.org/officeDocument/2006/relationships/image" Target="../media/image50.png"/><Relationship Id="rId51" Type="http://schemas.openxmlformats.org/officeDocument/2006/relationships/image" Target="../media/image93.png"/><Relationship Id="rId72" Type="http://schemas.openxmlformats.org/officeDocument/2006/relationships/image" Target="../media/image114.png"/><Relationship Id="rId93" Type="http://schemas.openxmlformats.org/officeDocument/2006/relationships/image" Target="../media/image135.png"/><Relationship Id="rId98" Type="http://schemas.openxmlformats.org/officeDocument/2006/relationships/image" Target="../media/image140.png"/><Relationship Id="rId3" Type="http://schemas.openxmlformats.org/officeDocument/2006/relationships/image" Target="../media/image45.png"/><Relationship Id="rId25" Type="http://schemas.openxmlformats.org/officeDocument/2006/relationships/image" Target="../media/image67.png"/><Relationship Id="rId46" Type="http://schemas.openxmlformats.org/officeDocument/2006/relationships/image" Target="../media/image88.png"/><Relationship Id="rId67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1.jpg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g"/><Relationship Id="rId5" Type="http://schemas.openxmlformats.org/officeDocument/2006/relationships/image" Target="../media/image167.png"/><Relationship Id="rId4" Type="http://schemas.openxmlformats.org/officeDocument/2006/relationships/image" Target="../media/image1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A9A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нутренний, овощ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206826" y="1384256"/>
            <a:ext cx="7985174" cy="56994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524671" y="1824938"/>
            <a:ext cx="5817437" cy="320812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8800" spc="-300">
                <a:solidFill>
                  <a:schemeClr val="bg1"/>
                </a:solidFill>
                <a:latin typeface="Bahnschrift SemiBold"/>
              </a:rPr>
              <a:t>С</a:t>
            </a:r>
            <a:r>
              <a:rPr lang="ru-RU" sz="7200" spc="-300">
                <a:solidFill>
                  <a:schemeClr val="bg1"/>
                </a:solidFill>
                <a:latin typeface="Bahnschrift SemiBold"/>
              </a:rPr>
              <a:t> </a:t>
            </a:r>
            <a:r>
              <a:rPr lang="ru-RU" sz="8000" spc="600">
                <a:solidFill>
                  <a:schemeClr val="bg1"/>
                </a:solidFill>
                <a:latin typeface="Bahnschrift SemiBold"/>
              </a:rPr>
              <a:t>ГРОХОТОМ</a:t>
            </a:r>
            <a:r>
              <a:rPr lang="ru-RU" sz="7200" spc="-300">
                <a:solidFill>
                  <a:schemeClr val="bg1"/>
                </a:solidFill>
                <a:latin typeface="Bahnschrift SemiBold"/>
              </a:rPr>
              <a:t> </a:t>
            </a:r>
            <a:r>
              <a:rPr lang="ru-RU" sz="8800" spc="600">
                <a:solidFill>
                  <a:schemeClr val="bg1"/>
                </a:solidFill>
                <a:latin typeface="Bahnschrift SemiBold"/>
              </a:rPr>
              <a:t>ПО</a:t>
            </a:r>
            <a:r>
              <a:rPr lang="ru-RU" sz="7200" spc="600">
                <a:solidFill>
                  <a:schemeClr val="bg1"/>
                </a:solidFill>
                <a:latin typeface="Bahnschrift SemiBold"/>
              </a:rPr>
              <a:t> </a:t>
            </a:r>
            <a:r>
              <a:rPr lang="en-US" sz="7200" spc="-300">
                <a:solidFill>
                  <a:schemeClr val="bg1"/>
                </a:solidFill>
                <a:latin typeface="Bahnschrift SemiBold"/>
              </a:rPr>
              <a:t/>
            </a:r>
            <a:br>
              <a:rPr lang="en-US" sz="7200" spc="-300">
                <a:solidFill>
                  <a:schemeClr val="bg1"/>
                </a:solidFill>
                <a:latin typeface="Bahnschrift SemiBold"/>
              </a:rPr>
            </a:br>
            <a:r>
              <a:rPr lang="ru-RU" sz="8800" spc="600">
                <a:solidFill>
                  <a:schemeClr val="bg1"/>
                </a:solidFill>
                <a:latin typeface="Bahnschrift SemiBold"/>
              </a:rPr>
              <a:t>ФЕРМАМ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7330910" y="332494"/>
            <a:ext cx="46754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>
                <a:latin typeface="Bahnschrift SemiBold"/>
              </a:rPr>
              <a:t>ИЛИ</a:t>
            </a:r>
            <a:r>
              <a:rPr lang="ru-RU" sz="2800">
                <a:solidFill>
                  <a:schemeClr val="bg1"/>
                </a:solidFill>
                <a:latin typeface="Bahnschrift SemiBold"/>
              </a:rPr>
              <a:t> </a:t>
            </a:r>
            <a:r>
              <a:rPr lang="ru-RU" sz="3200" b="1">
                <a:solidFill>
                  <a:schemeClr val="bg1"/>
                </a:solidFill>
              </a:rPr>
              <a:t>«ГЛАЗА</a:t>
            </a:r>
            <a:r>
              <a:rPr lang="en-US" sz="3200" b="1">
                <a:solidFill>
                  <a:schemeClr val="bg1"/>
                </a:solidFill>
              </a:rPr>
              <a:t> </a:t>
            </a:r>
            <a:r>
              <a:rPr lang="ru-RU" sz="3200" b="1">
                <a:solidFill>
                  <a:schemeClr val="bg1"/>
                </a:solidFill>
              </a:rPr>
              <a:t>СТРАШАТСЯ, </a:t>
            </a:r>
            <a:endParaRPr/>
          </a:p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А РУКИ ДЕЛАЮТ</a:t>
            </a:r>
            <a:r>
              <a:rPr lang="ru-RU" sz="2800">
                <a:solidFill>
                  <a:schemeClr val="bg1"/>
                </a:solidFill>
                <a:latin typeface="Bahnschrift SemiBold"/>
              </a:rPr>
              <a:t>»</a:t>
            </a:r>
            <a:endParaRPr/>
          </a:p>
        </p:txBody>
      </p:sp>
      <p:pic>
        <p:nvPicPr>
          <p:cNvPr id="1032" name="Picture 8" descr="192 маршрута подано на конкурс АСИ «Открой свою Россию» / Новости на  Profi.Travel"/>
          <p:cNvPicPr>
            <a:picLocks noChangeAspect="1" noChangeArrowheads="1"/>
          </p:cNvPicPr>
          <p:nvPr/>
        </p:nvPicPr>
        <p:blipFill>
          <a:blip r:embed="rId3"/>
          <a:srcRect l="6221" t="7898" r="35283" b="50000"/>
          <a:stretch/>
        </p:blipFill>
        <p:spPr bwMode="auto">
          <a:xfrm>
            <a:off x="603682" y="5923597"/>
            <a:ext cx="882266" cy="476270"/>
          </a:xfrm>
          <a:prstGeom prst="rect">
            <a:avLst/>
          </a:prstGeom>
          <a:solidFill>
            <a:srgbClr val="00ADA9"/>
          </a:solidFill>
        </p:spPr>
      </p:pic>
      <p:sp>
        <p:nvSpPr>
          <p:cNvPr id="13" name="TextBox 12"/>
          <p:cNvSpPr txBox="1"/>
          <p:nvPr/>
        </p:nvSpPr>
        <p:spPr bwMode="auto">
          <a:xfrm>
            <a:off x="385390" y="5134311"/>
            <a:ext cx="6096000" cy="704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/>
            </a:pPr>
            <a:r>
              <a:rPr lang="ru-RU"/>
              <a:t>Туроператор: </a:t>
            </a:r>
            <a:r>
              <a:rPr lang="ru-RU" sz="1800">
                <a:latin typeface="Bahnschrift SemiBold"/>
                <a:ea typeface="Helvetica Neue"/>
                <a:cs typeface="Helvetica Neue"/>
              </a:rPr>
              <a:t>ООО «Континент-тур»</a:t>
            </a:r>
            <a:endParaRPr/>
          </a:p>
          <a:p>
            <a:pPr marL="0" lvl="0" indent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  <a:defRPr/>
            </a:pPr>
            <a:r>
              <a:rPr lang="ru-RU" sz="1600">
                <a:latin typeface="Bahnschrift SemiBold"/>
              </a:rPr>
              <a:t>Маршрут-победитель Всероссийского конкурса проектов </a:t>
            </a:r>
          </a:p>
        </p:txBody>
      </p:sp>
      <p:pic>
        <p:nvPicPr>
          <p:cNvPr id="1036" name="Picture 12" descr="6 декабря 2011 г. Агентство стратегических инициатив и Министерство  энергетики Российской Федерации подпишут Меморандум о сотрудничестве |  Атомная энергия 2.0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746452" y="5923597"/>
            <a:ext cx="722428" cy="408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10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602472" y="91803"/>
            <a:ext cx="4499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БУМАЖНАЯ МЕЛЬНИЦА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40683" t="10261" r="25363" b="2930"/>
          <a:stretch/>
        </p:blipFill>
        <p:spPr bwMode="auto">
          <a:xfrm>
            <a:off x="602472" y="761851"/>
            <a:ext cx="3243387" cy="4778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16207" t="6871" r="18775" b="9807"/>
          <a:stretch/>
        </p:blipFill>
        <p:spPr bwMode="auto">
          <a:xfrm>
            <a:off x="4128247" y="753035"/>
            <a:ext cx="7355541" cy="5302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11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602472" y="91803"/>
            <a:ext cx="3184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ХЛЕБНЫЙ ХУТОР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86742" y="676577"/>
            <a:ext cx="7509331" cy="5004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1" r="908" b="19613"/>
          <a:stretch/>
        </p:blipFill>
        <p:spPr bwMode="auto">
          <a:xfrm>
            <a:off x="602472" y="676577"/>
            <a:ext cx="2934104" cy="4235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12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602472" y="91803"/>
            <a:ext cx="3108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ОРГАНИК-ЦЕНТР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10373"/>
          <a:stretch/>
        </p:blipFill>
        <p:spPr bwMode="auto">
          <a:xfrm>
            <a:off x="4034118" y="805142"/>
            <a:ext cx="7758952" cy="48695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3144" y="805142"/>
            <a:ext cx="3347197" cy="4462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 Континент-тур| С грохотом по фермам</a:t>
            </a:r>
            <a:endParaRPr/>
          </a:p>
        </p:txBody>
      </p:sp>
      <p:sp>
        <p:nvSpPr>
          <p:cNvPr id="19" name="Google Shape;299;p3"/>
          <p:cNvSpPr txBox="1"/>
          <p:nvPr/>
        </p:nvSpPr>
        <p:spPr bwMode="auto">
          <a:xfrm rot="16199999">
            <a:off x="-4747204" y="166632"/>
            <a:ext cx="10830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r>
              <a:rPr lang="ru-RU">
                <a:solidFill>
                  <a:schemeClr val="bg1"/>
                </a:solidFill>
                <a:latin typeface="Bahnschrift SemiBold"/>
              </a:rPr>
              <a:t>ГАСТРОСПЕЦИАЛИТЕТЫ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11305310" y="5920632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13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18648" t="626" r="4045" b="2503"/>
          <a:stretch/>
        </p:blipFill>
        <p:spPr bwMode="auto">
          <a:xfrm>
            <a:off x="4452649" y="1173178"/>
            <a:ext cx="3010470" cy="2081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t="39354" r="438" b="8692"/>
          <a:stretch/>
        </p:blipFill>
        <p:spPr bwMode="auto">
          <a:xfrm>
            <a:off x="4447029" y="3767493"/>
            <a:ext cx="3059310" cy="21285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rcRect l="7906" r="7582"/>
          <a:stretch/>
        </p:blipFill>
        <p:spPr bwMode="auto">
          <a:xfrm>
            <a:off x="7920318" y="1169893"/>
            <a:ext cx="3106270" cy="20674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876270" y="3325157"/>
            <a:ext cx="31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Мармелад, конфитюр, наливки из малины и голубики от КФХ «Барановское»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4452648" y="3325157"/>
            <a:ext cx="316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Хлеб из амарантовой муки 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7812740" y="3287047"/>
            <a:ext cx="31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Теплый сийр с тмином, тыквенный компот  и мульгикапсад по традициям сето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848647" y="5904510"/>
            <a:ext cx="316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Псковские кокоры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4259914" y="5881862"/>
            <a:ext cx="316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Котлеты из чудской рыбы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rcRect l="26487" t="4083" r="9817" b="18022"/>
          <a:stretch/>
        </p:blipFill>
        <p:spPr bwMode="auto">
          <a:xfrm>
            <a:off x="881059" y="3765175"/>
            <a:ext cx="3233741" cy="20922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 bwMode="auto">
          <a:xfrm>
            <a:off x="7812740" y="5957567"/>
            <a:ext cx="316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Фермерские сыры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920319" y="3798381"/>
            <a:ext cx="3160428" cy="21061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76270" y="1162192"/>
            <a:ext cx="3208565" cy="2139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 Континент-тур| С грохотом по фермам</a:t>
            </a:r>
            <a:endParaRPr/>
          </a:p>
        </p:txBody>
      </p:sp>
      <p:sp>
        <p:nvSpPr>
          <p:cNvPr id="19" name="Google Shape;299;p3"/>
          <p:cNvSpPr txBox="1"/>
          <p:nvPr/>
        </p:nvSpPr>
        <p:spPr bwMode="auto">
          <a:xfrm rot="16199999">
            <a:off x="-4747204" y="166632"/>
            <a:ext cx="10830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r>
              <a:rPr lang="ru-RU">
                <a:solidFill>
                  <a:schemeClr val="bg1"/>
                </a:solidFill>
                <a:latin typeface="Bahnschrift SemiBold"/>
              </a:rPr>
              <a:t>СУВЕНИРЫ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11305310" y="5920632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14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35382" y="3678940"/>
            <a:ext cx="3448367" cy="22255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876270" y="3259657"/>
            <a:ext cx="316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Варежки с орнаментами сето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4639702" y="3265372"/>
            <a:ext cx="316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Печатные пряники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8379535" y="3266830"/>
            <a:ext cx="316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Мармелад, пастила, натуральные напитки КФХ «Барановское»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848647" y="5904510"/>
            <a:ext cx="316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Гончарные изделия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4517824" y="5972342"/>
            <a:ext cx="316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Сбитень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8187000" y="5972341"/>
            <a:ext cx="316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FFFFFF"/>
                </a:solidFill>
              </a:rPr>
              <a:t>Фермерские сыры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6270" y="884949"/>
            <a:ext cx="3327814" cy="2315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73738" y="884947"/>
            <a:ext cx="3491991" cy="23270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73737" y="3678940"/>
            <a:ext cx="3491991" cy="21917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235383" y="913121"/>
            <a:ext cx="3448367" cy="22989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76271" y="3678940"/>
            <a:ext cx="3327812" cy="221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357;p6"/>
          <p:cNvSpPr txBox="1"/>
          <p:nvPr/>
        </p:nvSpPr>
        <p:spPr bwMode="auto">
          <a:xfrm>
            <a:off x="11397915" y="6492071"/>
            <a:ext cx="127001" cy="2308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>
            <a:defPPr>
              <a:defRPr lang="ru-RU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000">
                <a:latin typeface="Bahnschrift Light SemiCondensed"/>
                <a:ea typeface="Arial"/>
                <a:cs typeface="Arial"/>
              </a:rPr>
              <a:t>15</a:t>
            </a:fld>
            <a:endParaRPr lang="en-US">
              <a:latin typeface="Bahnschrift Light SemiCondensed"/>
            </a:endParaRPr>
          </a:p>
        </p:txBody>
      </p:sp>
      <p:sp>
        <p:nvSpPr>
          <p:cNvPr id="3" name="Google Shape;358;p6"/>
          <p:cNvSpPr/>
          <p:nvPr/>
        </p:nvSpPr>
        <p:spPr bwMode="auto">
          <a:xfrm>
            <a:off x="565112" y="1108394"/>
            <a:ext cx="2441645" cy="543824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b="1">
                <a:solidFill>
                  <a:srgbClr val="FFFF00"/>
                </a:solidFill>
              </a:rPr>
              <a:t>Рынок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4" name="Google Shape;359;p6"/>
          <p:cNvSpPr/>
          <p:nvPr/>
        </p:nvSpPr>
        <p:spPr bwMode="auto">
          <a:xfrm>
            <a:off x="3121289" y="1108394"/>
            <a:ext cx="6347697" cy="543824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b="1">
                <a:solidFill>
                  <a:srgbClr val="FFFF00"/>
                </a:solidFill>
              </a:rPr>
              <a:t>Краткое описание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5" name="Google Shape;360;p6"/>
          <p:cNvSpPr txBox="1"/>
          <p:nvPr/>
        </p:nvSpPr>
        <p:spPr bwMode="auto">
          <a:xfrm>
            <a:off x="-1101538" y="442290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latin typeface="Bahnschrift Light SemiCondensed"/>
            </a:endParaRPr>
          </a:p>
        </p:txBody>
      </p:sp>
      <p:sp>
        <p:nvSpPr>
          <p:cNvPr id="6" name="Google Shape;361;p6"/>
          <p:cNvSpPr/>
          <p:nvPr/>
        </p:nvSpPr>
        <p:spPr bwMode="auto">
          <a:xfrm>
            <a:off x="8709892" y="1581213"/>
            <a:ext cx="2506306" cy="2008500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3200" b="1" i="0" u="none" strike="noStrike" cap="none">
                <a:solidFill>
                  <a:srgbClr val="000000"/>
                </a:solidFill>
                <a:latin typeface="Bahnschrift Light SemiCondensed"/>
                <a:ea typeface="Helvetica Neue"/>
                <a:cs typeface="Helvetica Neue"/>
              </a:rPr>
              <a:t>        </a:t>
            </a:r>
            <a:endParaRPr sz="3200" b="1" i="0" u="none" strike="noStrike" cap="none">
              <a:solidFill>
                <a:srgbClr val="000000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9" name="Google Shape;364;p6"/>
          <p:cNvSpPr/>
          <p:nvPr/>
        </p:nvSpPr>
        <p:spPr bwMode="auto">
          <a:xfrm>
            <a:off x="1358091" y="3587131"/>
            <a:ext cx="1617551" cy="1877400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b="1">
                <a:solidFill>
                  <a:schemeClr val="bg1"/>
                </a:solidFill>
              </a:rPr>
              <a:t>Семьи с детьми </a:t>
            </a:r>
            <a:endParaRPr b="1">
              <a:solidFill>
                <a:schemeClr val="bg1"/>
              </a:solidFill>
            </a:endParaRPr>
          </a:p>
        </p:txBody>
      </p:sp>
      <p:sp>
        <p:nvSpPr>
          <p:cNvPr id="10" name="Google Shape;365;p6"/>
          <p:cNvSpPr/>
          <p:nvPr/>
        </p:nvSpPr>
        <p:spPr bwMode="auto">
          <a:xfrm>
            <a:off x="1358091" y="1841103"/>
            <a:ext cx="2098379" cy="2008500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b="1">
                <a:solidFill>
                  <a:schemeClr val="bg1"/>
                </a:solidFill>
              </a:rPr>
              <a:t>Жители мегаполисов</a:t>
            </a:r>
            <a:endParaRPr b="1">
              <a:solidFill>
                <a:schemeClr val="bg1"/>
              </a:solidFill>
            </a:endParaRPr>
          </a:p>
        </p:txBody>
      </p:sp>
      <p:sp>
        <p:nvSpPr>
          <p:cNvPr id="11" name="Google Shape;366;p6"/>
          <p:cNvSpPr/>
          <p:nvPr/>
        </p:nvSpPr>
        <p:spPr bwMode="auto">
          <a:xfrm>
            <a:off x="3456470" y="1819571"/>
            <a:ext cx="6183819" cy="2008500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География: </a:t>
            </a:r>
            <a:r>
              <a:rPr lang="en-US" sz="18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Москва и Подмосковье, Санкт-Петербург</a:t>
            </a:r>
            <a:endParaRPr sz="1800" b="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Потребности: </a:t>
            </a:r>
            <a:r>
              <a:rPr lang="en-US" sz="18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отдых, перезагрузка, польза для здоровья и психики, комфорт</a:t>
            </a:r>
            <a:endParaRPr sz="1800" b="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Интересы: </a:t>
            </a:r>
            <a:r>
              <a:rPr lang="en-US" sz="18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эко-, интерактив, погружение, ЗОЖ и аутентичная кухня</a:t>
            </a:r>
            <a:endParaRPr sz="1800" b="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Средний чек:</a:t>
            </a:r>
            <a:r>
              <a:rPr lang="en-US" sz="18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 20 т.р.</a:t>
            </a:r>
            <a:endParaRPr sz="1800" b="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endParaRPr sz="1800" b="1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12" name="Google Shape;367;p6"/>
          <p:cNvSpPr/>
          <p:nvPr/>
        </p:nvSpPr>
        <p:spPr bwMode="auto">
          <a:xfrm>
            <a:off x="3456470" y="3768002"/>
            <a:ext cx="6352143" cy="1877400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География: </a:t>
            </a:r>
            <a:r>
              <a:rPr lang="en-US" sz="18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Санкт-Петербург</a:t>
            </a:r>
            <a:endParaRPr sz="1800" b="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Потребности:</a:t>
            </a:r>
            <a:r>
              <a:rPr lang="en-US" sz="18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 совместное полезное и поучительное времяпрепровождение, комфорт, безопасность</a:t>
            </a:r>
            <a:endParaRPr sz="1800" b="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Интересы:</a:t>
            </a:r>
            <a:r>
              <a:rPr lang="en-US" sz="18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 яркие впечатления, ремесла, дети и их развитие.</a:t>
            </a:r>
            <a:endParaRPr sz="1800" b="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Средний чек: </a:t>
            </a:r>
            <a:r>
              <a:rPr lang="en-US" sz="18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35 т.р. взрослый+ребенок </a:t>
            </a:r>
            <a:endParaRPr sz="1800" b="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1109426" y="584557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AE Armada"/>
              </a:rPr>
              <a:t>15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AE Armada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11232" y="6032043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№ 71 | Континент-тур| С грохотом по фермам</a:t>
            </a:r>
            <a:endParaRPr/>
          </a:p>
        </p:txBody>
      </p:sp>
      <p:cxnSp>
        <p:nvCxnSpPr>
          <p:cNvPr id="19" name="Прямая соединительная линия 18"/>
          <p:cNvCxnSpPr>
            <a:cxnSpLocks/>
          </p:cNvCxnSpPr>
          <p:nvPr/>
        </p:nvCxnSpPr>
        <p:spPr bwMode="auto">
          <a:xfrm>
            <a:off x="1507065" y="1750107"/>
            <a:ext cx="94472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cxnSpLocks/>
          </p:cNvCxnSpPr>
          <p:nvPr/>
        </p:nvCxnSpPr>
        <p:spPr bwMode="auto">
          <a:xfrm>
            <a:off x="1507065" y="3657416"/>
            <a:ext cx="9447262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361;p6"/>
          <p:cNvSpPr/>
          <p:nvPr/>
        </p:nvSpPr>
        <p:spPr bwMode="auto">
          <a:xfrm>
            <a:off x="8728607" y="3636902"/>
            <a:ext cx="2506305" cy="2008500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3200" b="1" i="0" u="none" strike="noStrike" cap="none">
                <a:solidFill>
                  <a:srgbClr val="000000"/>
                </a:solidFill>
                <a:latin typeface="Bahnschrift Light SemiCondensed"/>
                <a:ea typeface="Helvetica Neue"/>
                <a:cs typeface="Helvetica Neue"/>
              </a:rPr>
              <a:t>        </a:t>
            </a:r>
            <a:endParaRPr sz="3200" b="1" i="0" u="none" strike="noStrike" cap="none">
              <a:solidFill>
                <a:srgbClr val="000000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24" name="Google Shape;299;p3"/>
          <p:cNvSpPr txBox="1"/>
          <p:nvPr/>
        </p:nvSpPr>
        <p:spPr bwMode="auto">
          <a:xfrm rot="16199999">
            <a:off x="-4738840" y="-877792"/>
            <a:ext cx="10830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r>
              <a:rPr lang="ru-RU">
                <a:solidFill>
                  <a:schemeClr val="bg1"/>
                </a:solidFill>
                <a:latin typeface="Bahnschrift SemiBold"/>
              </a:rPr>
              <a:t>ЦЕЛЕВЫЕ РЫНКИ</a:t>
            </a:r>
            <a:endParaRPr/>
          </a:p>
        </p:txBody>
      </p:sp>
      <p:sp>
        <p:nvSpPr>
          <p:cNvPr id="18" name="Google Shape;359;p6"/>
          <p:cNvSpPr/>
          <p:nvPr/>
        </p:nvSpPr>
        <p:spPr bwMode="auto">
          <a:xfrm>
            <a:off x="9101407" y="2353868"/>
            <a:ext cx="2840710" cy="543824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ru-RU" b="1">
                <a:solidFill>
                  <a:srgbClr val="FFFF00"/>
                </a:solidFill>
              </a:rPr>
              <a:t>150 000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0" name="Google Shape;359;p6"/>
          <p:cNvSpPr/>
          <p:nvPr/>
        </p:nvSpPr>
        <p:spPr bwMode="auto">
          <a:xfrm>
            <a:off x="8934838" y="4326125"/>
            <a:ext cx="3173849" cy="543824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ru-RU" b="1">
                <a:solidFill>
                  <a:srgbClr val="FFFF00"/>
                </a:solidFill>
              </a:rPr>
              <a:t>150 000</a:t>
            </a:r>
            <a:endParaRPr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374;p7"/>
          <p:cNvSpPr txBox="1"/>
          <p:nvPr/>
        </p:nvSpPr>
        <p:spPr bwMode="auto">
          <a:xfrm>
            <a:off x="1655004" y="5918764"/>
            <a:ext cx="397683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ru-RU" b="1">
                <a:solidFill>
                  <a:srgbClr val="FFFF00"/>
                </a:solidFill>
              </a:rPr>
              <a:t>УТОМЛЕННЫЕ МЕГАПОЛИСОМ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3" name="Google Shape;375;p7"/>
          <p:cNvSpPr/>
          <p:nvPr/>
        </p:nvSpPr>
        <p:spPr bwMode="auto">
          <a:xfrm>
            <a:off x="1573322" y="2327830"/>
            <a:ext cx="4058519" cy="3590934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Описание: </a:t>
            </a: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Мужчины и женщины, 30+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Путешествуют одни или семьей. 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Любят отдых на природе, гастрономию и экопродукты.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Потребности</a:t>
            </a: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:</a:t>
            </a:r>
            <a:r>
              <a:rPr lang="ru-RU" sz="1600">
                <a:solidFill>
                  <a:schemeClr val="bg1"/>
                </a:solidFill>
                <a:latin typeface="Bahnschrift Light SemiCondensed"/>
                <a:ea typeface="Helvetica Neue"/>
                <a:cs typeface="Arial"/>
              </a:rPr>
              <a:t> о</a:t>
            </a: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твлечься от «городской суеты», погрузиться в другую жизнь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Прикоснуться к настоящему, живому (продукты, свежий воздух и т.п.), натуральному.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Барьеры: </a:t>
            </a: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отсутствие удобств на маршруте, негативные ассоциации со словами «деревня», «сельский»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</p:txBody>
      </p:sp>
      <p:sp>
        <p:nvSpPr>
          <p:cNvPr id="5" name="Google Shape;378;p7"/>
          <p:cNvSpPr/>
          <p:nvPr/>
        </p:nvSpPr>
        <p:spPr bwMode="auto">
          <a:xfrm>
            <a:off x="6615572" y="2327830"/>
            <a:ext cx="4364899" cy="3362756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Описание: </a:t>
            </a: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Родители с детьми от 5  до 15 лет.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Любят проводить время вместе, заниматься развитием детей, прививать им свои ценности.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600" b="1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Потребности: </a:t>
            </a: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Показать детям природу, животных, растения, производство.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С пользой провести время с детьми, отвлечь их от гаджетов. Полезное питание, натуральные продукты, хорошая экология.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6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Барьеры: </a:t>
            </a:r>
            <a:r>
              <a:rPr lang="en-US" sz="1600" b="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комфорт и санитарная гигиена  на маршруте 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</p:txBody>
      </p:sp>
      <p:pic>
        <p:nvPicPr>
          <p:cNvPr id="6" name="Google Shape;379;p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382395" y="370890"/>
            <a:ext cx="1877173" cy="187720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380;p7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842749" y="334810"/>
            <a:ext cx="1866414" cy="186644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Google Shape;374;p7"/>
          <p:cNvSpPr txBox="1"/>
          <p:nvPr/>
        </p:nvSpPr>
        <p:spPr bwMode="auto">
          <a:xfrm>
            <a:off x="6615572" y="1739633"/>
            <a:ext cx="35685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ru-RU" sz="2400" b="1">
                <a:solidFill>
                  <a:srgbClr val="FFFF00"/>
                </a:solidFill>
              </a:rPr>
              <a:t>СЕМЬИ</a:t>
            </a:r>
            <a:endParaRPr sz="2400" b="1">
              <a:solidFill>
                <a:srgbClr val="FFFF00"/>
              </a:solidFill>
            </a:endParaRPr>
          </a:p>
        </p:txBody>
      </p:sp>
      <p:sp>
        <p:nvSpPr>
          <p:cNvPr id="16" name="Google Shape;299;p3"/>
          <p:cNvSpPr txBox="1"/>
          <p:nvPr/>
        </p:nvSpPr>
        <p:spPr bwMode="auto">
          <a:xfrm rot="16199999">
            <a:off x="-4598856" y="505561"/>
            <a:ext cx="10830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r>
              <a:rPr lang="ru-RU">
                <a:solidFill>
                  <a:schemeClr val="bg1"/>
                </a:solidFill>
                <a:latin typeface="Bahnschrift SemiBold"/>
              </a:rPr>
              <a:t>КЛЮЧЕВЫЕ СЕГМЕНТЫ ТУРИСТОВ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596163" y="6362405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 Континент-тур| С грохотом по фермам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11184898" y="5999096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16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592;p50"/>
          <p:cNvSpPr/>
          <p:nvPr/>
        </p:nvSpPr>
        <p:spPr bwMode="auto">
          <a:xfrm>
            <a:off x="542761" y="660000"/>
            <a:ext cx="2878291" cy="1143981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endParaRPr sz="1600" b="1" i="0" u="none" strike="noStrike" cap="none">
              <a:solidFill>
                <a:schemeClr val="bg1"/>
              </a:solidFill>
              <a:latin typeface="Bahnschrift SemiBold"/>
              <a:ea typeface="Helvetica Neue"/>
              <a:cs typeface="Helvetica Neue"/>
            </a:endParaRPr>
          </a:p>
        </p:txBody>
      </p:sp>
      <p:sp>
        <p:nvSpPr>
          <p:cNvPr id="4" name="Google Shape;593;p50"/>
          <p:cNvSpPr/>
          <p:nvPr/>
        </p:nvSpPr>
        <p:spPr bwMode="auto">
          <a:xfrm>
            <a:off x="-663742" y="325364"/>
            <a:ext cx="5168508" cy="781755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ru-RU" sz="2800" b="1">
                <a:solidFill>
                  <a:srgbClr val="FFFF00"/>
                </a:solidFill>
              </a:rPr>
              <a:t>РЕАЛИЗАЦИЯ</a:t>
            </a:r>
            <a:endParaRPr sz="2800" b="1">
              <a:solidFill>
                <a:srgbClr val="FFFF00"/>
              </a:solidFill>
            </a:endParaRPr>
          </a:p>
        </p:txBody>
      </p: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 flipV="1">
            <a:off x="13289" y="954741"/>
            <a:ext cx="12178711" cy="40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 bwMode="auto">
          <a:xfrm>
            <a:off x="11598084" y="6094807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17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860452" y="6244285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| Континент-тур| С грохотом по фермам</a:t>
            </a:r>
            <a:endParaRPr/>
          </a:p>
        </p:txBody>
      </p:sp>
      <p:cxnSp>
        <p:nvCxnSpPr>
          <p:cNvPr id="39" name="Прямая соединительная линия 38"/>
          <p:cNvCxnSpPr>
            <a:cxnSpLocks/>
          </p:cNvCxnSpPr>
          <p:nvPr/>
        </p:nvCxnSpPr>
        <p:spPr bwMode="auto">
          <a:xfrm>
            <a:off x="0" y="6169995"/>
            <a:ext cx="12192000" cy="7429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1250" y="1136915"/>
            <a:ext cx="4385599" cy="27320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8202" y="4174390"/>
            <a:ext cx="4311696" cy="1995605"/>
          </a:xfrm>
          <a:prstGeom prst="rect">
            <a:avLst/>
          </a:prstGeom>
        </p:spPr>
      </p:pic>
      <p:sp>
        <p:nvSpPr>
          <p:cNvPr id="28" name="Google Shape;595;p50"/>
          <p:cNvSpPr/>
          <p:nvPr/>
        </p:nvSpPr>
        <p:spPr bwMode="auto">
          <a:xfrm>
            <a:off x="5168324" y="1654511"/>
            <a:ext cx="5277959" cy="19319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285750" marR="0" lvl="0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/>
              <a:buChar char="v"/>
              <a:defRPr/>
            </a:pPr>
            <a:r>
              <a:rPr lang="ru-RU" sz="20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Сайт туроператора «Континент-тур» </a:t>
            </a:r>
            <a:endParaRPr/>
          </a:p>
          <a:p>
            <a:pPr marL="285750" marR="0" lvl="0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/>
              <a:buChar char="v"/>
              <a:defRPr/>
            </a:pPr>
            <a:r>
              <a:rPr lang="ru-RU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Сайт проекта «Открой свою Россию» АСИ</a:t>
            </a:r>
            <a:endParaRPr lang="en-US" sz="2000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285750" marR="0" lvl="0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/>
              <a:buChar char="v"/>
              <a:defRPr/>
            </a:pPr>
            <a:r>
              <a:rPr lang="ru-RU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Сайт проекта «Живая карта Печорской стороны»</a:t>
            </a:r>
            <a:r>
              <a:rPr lang="en-US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 </a:t>
            </a:r>
            <a:r>
              <a:rPr lang="ru-RU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печорскаясторона.рф</a:t>
            </a:r>
          </a:p>
          <a:p>
            <a:pPr marL="285750" marR="0" lvl="0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/>
              <a:buChar char="v"/>
              <a:defRPr/>
            </a:pPr>
            <a:r>
              <a:rPr lang="ru-RU" sz="20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Сайт-лендинг </a:t>
            </a:r>
            <a:r>
              <a:rPr lang="ru-RU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тура </a:t>
            </a:r>
            <a:r>
              <a:rPr lang="en-US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fermapskov.ru</a:t>
            </a:r>
            <a:endParaRPr lang="ru-RU" sz="20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285750" indent="-285750" algn="just">
              <a:buClr>
                <a:srgbClr val="000000"/>
              </a:buClr>
              <a:buSzPts val="1800"/>
              <a:buFont typeface="Wingdings"/>
              <a:buChar char="v"/>
              <a:defRPr/>
            </a:pPr>
            <a:r>
              <a:rPr lang="ru-RU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Партнеры: Анекс, «</a:t>
            </a:r>
            <a:r>
              <a:rPr lang="en-US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Fantasy way</a:t>
            </a:r>
            <a:r>
              <a:rPr lang="ru-RU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», «Мастерская путешествий»,</a:t>
            </a:r>
            <a:r>
              <a:rPr lang="en-US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 </a:t>
            </a:r>
            <a:r>
              <a:rPr lang="ru-RU" sz="20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«Вокруг света», «Стартур», «Истоки», «Магазин путешествий», «Турглобус»</a:t>
            </a:r>
          </a:p>
          <a:p>
            <a:pPr lvl="0" algn="ctr">
              <a:buClr>
                <a:srgbClr val="000000"/>
              </a:buClr>
              <a:buSzPts val="1800"/>
              <a:defRPr/>
            </a:pP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717399" y="4144679"/>
            <a:ext cx="4272967" cy="2062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403;p9"/>
          <p:cNvSpPr/>
          <p:nvPr/>
        </p:nvSpPr>
        <p:spPr bwMode="auto">
          <a:xfrm>
            <a:off x="607470" y="618761"/>
            <a:ext cx="3686946" cy="173171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SemiBold"/>
                <a:ea typeface="Helvetica Neue"/>
                <a:cs typeface="Helvetica Neue"/>
              </a:rPr>
              <a:t>Средства размещения</a:t>
            </a:r>
            <a:endParaRPr sz="1800" b="1" i="0" u="none" strike="noStrike" cap="none">
              <a:solidFill>
                <a:schemeClr val="bg1"/>
              </a:solidFill>
              <a:latin typeface="Bahnschrift SemiBol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Г</a:t>
            </a: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остиничный комплекс “Изборск”</a:t>
            </a: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4" name="Google Shape;404;p9"/>
          <p:cNvSpPr/>
          <p:nvPr/>
        </p:nvSpPr>
        <p:spPr bwMode="auto">
          <a:xfrm>
            <a:off x="4400174" y="1109386"/>
            <a:ext cx="3686946" cy="173171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SemiBold"/>
                <a:ea typeface="Helvetica Neue"/>
                <a:cs typeface="Helvetica Neue"/>
              </a:rPr>
              <a:t>Транспорт  микроавтобус </a:t>
            </a:r>
            <a:endParaRPr sz="1800" b="1" i="0" u="none" strike="noStrike" cap="none">
              <a:solidFill>
                <a:schemeClr val="bg1"/>
              </a:solidFill>
              <a:latin typeface="Bahnschrift SemiBol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ИП  Кузнецов А.В.</a:t>
            </a: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ИП Евдокимов В.М.</a:t>
            </a: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5" name="Google Shape;405;p9"/>
          <p:cNvSpPr/>
          <p:nvPr/>
        </p:nvSpPr>
        <p:spPr bwMode="auto">
          <a:xfrm>
            <a:off x="7809720" y="530451"/>
            <a:ext cx="3686947" cy="173171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SemiBold"/>
                <a:ea typeface="Helvetica Neue"/>
                <a:cs typeface="Helvetica Neue"/>
              </a:rPr>
              <a:t>Питание </a:t>
            </a:r>
            <a:endParaRPr sz="1800" b="1" i="0" u="none" strike="noStrike" cap="none">
              <a:solidFill>
                <a:schemeClr val="bg1"/>
              </a:solidFill>
              <a:latin typeface="Bahnschrift SemiBol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ГК “Изборск”, “Форелевый хутор”,  музей сето “Черная кошка”,“Хлебный  хутор”, “Изборский страус”</a:t>
            </a: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“</a:t>
            </a:r>
            <a:r>
              <a:rPr lang="ru-RU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Барановское</a:t>
            </a: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”</a:t>
            </a: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7" name="Google Shape;407;p9"/>
          <p:cNvSpPr/>
          <p:nvPr/>
        </p:nvSpPr>
        <p:spPr bwMode="auto">
          <a:xfrm>
            <a:off x="4748654" y="2757181"/>
            <a:ext cx="2066124" cy="12304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bg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rgbClr val="006666"/>
                </a:solidFill>
                <a:highlight>
                  <a:srgbClr val="FFFFFF"/>
                </a:highlight>
                <a:latin typeface="Bahnschrift SemiBold"/>
                <a:ea typeface="Helvetica Neue"/>
                <a:cs typeface="Helvetica Neue"/>
              </a:rPr>
              <a:t>Команда проекта </a:t>
            </a:r>
            <a:endParaRPr sz="1800" b="1" i="0" u="none" strike="noStrike" cap="none">
              <a:solidFill>
                <a:srgbClr val="006666"/>
              </a:solidFill>
              <a:highlight>
                <a:srgbClr val="FFFFFF"/>
              </a:highlight>
              <a:latin typeface="Bahnschrift SemiBold"/>
              <a:ea typeface="Helvetica Neue"/>
              <a:cs typeface="Helvetica Neue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i="0" u="none" strike="noStrike" cap="none">
                <a:solidFill>
                  <a:srgbClr val="006666"/>
                </a:solidFill>
                <a:highlight>
                  <a:srgbClr val="FFFFFF"/>
                </a:highlight>
                <a:latin typeface="Bahnschrift SemiBold"/>
                <a:ea typeface="Helvetica Neue"/>
                <a:cs typeface="Helvetica Neue"/>
              </a:rPr>
              <a:t>ООО “Континент-тур”</a:t>
            </a:r>
            <a:endParaRPr sz="1800" i="0" u="none" strike="noStrike" cap="none">
              <a:solidFill>
                <a:srgbClr val="006666"/>
              </a:solidFill>
              <a:highlight>
                <a:srgbClr val="FFFFFF"/>
              </a:highlight>
              <a:latin typeface="Bahnschrift SemiBold"/>
              <a:ea typeface="Helvetica Neue"/>
              <a:cs typeface="Helvetica Neue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i="0" u="none" strike="noStrike" cap="none">
                <a:solidFill>
                  <a:srgbClr val="006666"/>
                </a:solidFill>
                <a:highlight>
                  <a:srgbClr val="FFFFFF"/>
                </a:highlight>
                <a:latin typeface="Bahnschrift SemiBold"/>
                <a:ea typeface="Helvetica Neue"/>
                <a:cs typeface="Helvetica Neue"/>
              </a:rPr>
              <a:t>фермеры, гиды </a:t>
            </a:r>
            <a:endParaRPr sz="1800" i="0" u="none" strike="noStrike" cap="none">
              <a:solidFill>
                <a:srgbClr val="006666"/>
              </a:solidFill>
              <a:highlight>
                <a:srgbClr val="FFFFFF"/>
              </a:highlight>
              <a:latin typeface="Bahnschrift SemiBold"/>
              <a:ea typeface="Helvetica Neue"/>
              <a:cs typeface="Helvetica Neue"/>
            </a:endParaRPr>
          </a:p>
        </p:txBody>
      </p:sp>
      <p:sp>
        <p:nvSpPr>
          <p:cNvPr id="8" name="Google Shape;408;p9"/>
          <p:cNvSpPr/>
          <p:nvPr/>
        </p:nvSpPr>
        <p:spPr bwMode="auto">
          <a:xfrm>
            <a:off x="8290853" y="3047863"/>
            <a:ext cx="2964313" cy="173171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SemiBold"/>
                <a:ea typeface="Helvetica Neue"/>
                <a:cs typeface="Helvetica Neue"/>
              </a:rPr>
              <a:t>ООПТ </a:t>
            </a:r>
            <a:endParaRPr sz="1800" b="1" i="0" u="none" strike="noStrike" cap="none">
              <a:solidFill>
                <a:schemeClr val="bg1"/>
              </a:solidFill>
              <a:latin typeface="Bahnschrift SemiBol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Псково-Изборский музей-заповедник</a:t>
            </a:r>
            <a:endParaRPr sz="1600" b="0" i="0" u="none" strike="noStrike" cap="none">
              <a:solidFill>
                <a:schemeClr val="bg1"/>
              </a:solidFill>
              <a:latin typeface="Bahnschrift Light SemiCondensed"/>
              <a:ea typeface="Arial"/>
              <a:cs typeface="Arial"/>
            </a:endParaRPr>
          </a:p>
        </p:txBody>
      </p:sp>
      <p:sp>
        <p:nvSpPr>
          <p:cNvPr id="9" name="Google Shape;409;p9"/>
          <p:cNvSpPr/>
          <p:nvPr/>
        </p:nvSpPr>
        <p:spPr bwMode="auto">
          <a:xfrm>
            <a:off x="575579" y="4493076"/>
            <a:ext cx="3686947" cy="1731717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SemiBold"/>
                <a:ea typeface="Helvetica Neue"/>
                <a:cs typeface="Helvetica Neue"/>
              </a:rPr>
              <a:t>Бизнес </a:t>
            </a:r>
            <a:endParaRPr sz="1800" b="1" i="0" u="none" strike="noStrike" cap="none">
              <a:solidFill>
                <a:schemeClr val="bg1"/>
              </a:solidFill>
              <a:latin typeface="Bahnschrift SemiBol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сады на Кудебе,“Форелевый хутор”, “Хлебный  хутор”, музей “Льняная губерния”, КФХ  “Ба-</a:t>
            </a: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рановское” “Бумажная мель-</a:t>
            </a: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ница”  “Изборский страус” </a:t>
            </a:r>
            <a:r>
              <a:rPr lang="en-US" sz="16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  </a:t>
            </a:r>
            <a:endParaRPr sz="1600" b="1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10" name="Google Shape;410;p9"/>
          <p:cNvSpPr/>
          <p:nvPr/>
        </p:nvSpPr>
        <p:spPr bwMode="auto">
          <a:xfrm>
            <a:off x="4422326" y="4813421"/>
            <a:ext cx="3304020" cy="1731600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ru-RU" sz="1800" b="1" i="0" u="none" strike="noStrike" cap="none">
                <a:solidFill>
                  <a:schemeClr val="bg1"/>
                </a:solidFill>
                <a:latin typeface="Bahnschrift SemiBold"/>
                <a:ea typeface="Helvetica Neue"/>
                <a:cs typeface="Helvetica Neue"/>
              </a:rPr>
              <a:t>Партнеры</a:t>
            </a:r>
            <a:endParaRPr sz="1800" b="1" i="0" u="none" strike="noStrike" cap="none">
              <a:solidFill>
                <a:schemeClr val="bg1"/>
              </a:solidFill>
              <a:latin typeface="Bahnschrift SemiBold"/>
              <a:ea typeface="Helvetica Neue"/>
              <a:cs typeface="Helvetica Neue"/>
            </a:endParaRPr>
          </a:p>
          <a:p>
            <a:pPr lvl="0">
              <a:buClr>
                <a:srgbClr val="000000"/>
              </a:buClr>
              <a:buSzPts val="1800"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ТИЦ, </a:t>
            </a:r>
            <a:r>
              <a:rPr lang="ru-RU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Медиа холдинг </a:t>
            </a:r>
            <a:r>
              <a:rPr lang="ru-RU" sz="16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Псковской области, туроператоры (Анекс, «Вокруг света», «Fantasy way», «Мастерская путешествий» «Турглобус», «Стартур», «Истоки», «Магазин путешествий», «Мультитур» и другие 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11" name="Google Shape;411;p9"/>
          <p:cNvSpPr/>
          <p:nvPr/>
        </p:nvSpPr>
        <p:spPr bwMode="auto">
          <a:xfrm>
            <a:off x="7835407" y="4726108"/>
            <a:ext cx="3686946" cy="1731717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SemiBold"/>
                <a:ea typeface="Helvetica Neue"/>
                <a:cs typeface="Helvetica Neue"/>
              </a:rPr>
              <a:t>Интересные люди</a:t>
            </a:r>
            <a:endParaRPr sz="1800" b="1" i="0" u="none" strike="noStrike" cap="none">
              <a:solidFill>
                <a:schemeClr val="bg1"/>
              </a:solidFill>
              <a:latin typeface="Bahnschrift SemiBol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Волконская Ольга, Фест Вера, Гу</a:t>
            </a:r>
            <a:r>
              <a:rPr lang="ru-RU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р</a:t>
            </a: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енко Елена, Баранов Виктор, Иванов Андрей, Прокофьев Евгений, Рощина</a:t>
            </a:r>
            <a:r>
              <a:rPr lang="ru-RU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 Юлия</a:t>
            </a:r>
            <a:endParaRPr sz="1800" b="1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1005800" y="1680701"/>
            <a:ext cx="392040" cy="152640"/>
            <a:chOff x="858153" y="1673668"/>
            <a:chExt cx="392040" cy="152640"/>
          </a:xfrm>
        </p:grpSpPr>
        <p:pic>
          <p:nvPicPr>
            <p:cNvPr id="15" name="Рукописный ввод 14"/>
            <p:cNvPicPr/>
            <p:nvPr/>
          </p:nvPicPr>
          <p:blipFill>
            <a:blip r:embed="rId2"/>
            <a:stretch/>
          </p:blipFill>
          <p:spPr bwMode="auto">
            <a:xfrm>
              <a:off x="849153" y="1665028"/>
              <a:ext cx="157320" cy="170280"/>
            </a:xfrm>
            <a:prstGeom prst="rect">
              <a:avLst/>
            </a:prstGeom>
          </p:spPr>
        </p:pic>
        <p:pic>
          <p:nvPicPr>
            <p:cNvPr id="16" name="Рукописный ввод 15"/>
            <p:cNvPicPr/>
            <p:nvPr/>
          </p:nvPicPr>
          <p:blipFill>
            <a:blip r:embed="rId3"/>
            <a:stretch/>
          </p:blipFill>
          <p:spPr bwMode="auto">
            <a:xfrm>
              <a:off x="1146513" y="1716868"/>
              <a:ext cx="112680" cy="2952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 bwMode="auto">
          <a:xfrm>
            <a:off x="1647680" y="1697261"/>
            <a:ext cx="587520" cy="23040"/>
            <a:chOff x="1500033" y="1690228"/>
            <a:chExt cx="587520" cy="23040"/>
          </a:xfrm>
        </p:grpSpPr>
        <p:pic>
          <p:nvPicPr>
            <p:cNvPr id="17" name="Рукописный ввод 16"/>
            <p:cNvPicPr/>
            <p:nvPr/>
          </p:nvPicPr>
          <p:blipFill>
            <a:blip r:embed="rId4"/>
            <a:stretch/>
          </p:blipFill>
          <p:spPr bwMode="auto">
            <a:xfrm>
              <a:off x="1491393" y="1691307"/>
              <a:ext cx="109440" cy="30600"/>
            </a:xfrm>
            <a:prstGeom prst="rect">
              <a:avLst/>
            </a:prstGeom>
          </p:spPr>
        </p:pic>
        <p:pic>
          <p:nvPicPr>
            <p:cNvPr id="18" name="Рукописный ввод 17"/>
            <p:cNvPicPr/>
            <p:nvPr/>
          </p:nvPicPr>
          <p:blipFill>
            <a:blip r:embed="rId5"/>
            <a:stretch/>
          </p:blipFill>
          <p:spPr bwMode="auto">
            <a:xfrm>
              <a:off x="1983513" y="1681228"/>
              <a:ext cx="112680" cy="25200"/>
            </a:xfrm>
            <a:prstGeom prst="rect">
              <a:avLst/>
            </a:prstGeom>
          </p:spPr>
        </p:pic>
        <p:pic>
          <p:nvPicPr>
            <p:cNvPr id="20" name="Рукописный ввод 19"/>
            <p:cNvPicPr/>
            <p:nvPr/>
          </p:nvPicPr>
          <p:blipFill>
            <a:blip r:embed="rId6"/>
            <a:stretch/>
          </p:blipFill>
          <p:spPr bwMode="auto">
            <a:xfrm>
              <a:off x="1747713" y="1685548"/>
              <a:ext cx="108359" cy="20160"/>
            </a:xfrm>
            <a:prstGeom prst="rect">
              <a:avLst/>
            </a:prstGeom>
          </p:spPr>
        </p:pic>
      </p:grpSp>
      <p:pic>
        <p:nvPicPr>
          <p:cNvPr id="22" name="Рукописный ввод 21"/>
          <p:cNvPicPr/>
          <p:nvPr/>
        </p:nvPicPr>
        <p:blipFill>
          <a:blip r:embed="rId7"/>
          <a:stretch/>
        </p:blipFill>
        <p:spPr bwMode="auto">
          <a:xfrm>
            <a:off x="2604920" y="1679261"/>
            <a:ext cx="154440" cy="19440"/>
          </a:xfrm>
          <a:prstGeom prst="rect">
            <a:avLst/>
          </a:prstGeom>
        </p:spPr>
      </p:pic>
      <p:pic>
        <p:nvPicPr>
          <p:cNvPr id="23" name="Рукописный ввод 22"/>
          <p:cNvPicPr/>
          <p:nvPr/>
        </p:nvPicPr>
        <p:blipFill>
          <a:blip r:embed="rId8"/>
          <a:stretch/>
        </p:blipFill>
        <p:spPr bwMode="auto">
          <a:xfrm>
            <a:off x="3114680" y="1612300"/>
            <a:ext cx="203400" cy="37800"/>
          </a:xfrm>
          <a:prstGeom prst="rect">
            <a:avLst/>
          </a:prstGeom>
        </p:spPr>
      </p:pic>
      <p:pic>
        <p:nvPicPr>
          <p:cNvPr id="24" name="Рукописный ввод 23"/>
          <p:cNvPicPr/>
          <p:nvPr/>
        </p:nvPicPr>
        <p:blipFill>
          <a:blip r:embed="rId9"/>
          <a:stretch/>
        </p:blipFill>
        <p:spPr bwMode="auto">
          <a:xfrm>
            <a:off x="3538400" y="1564781"/>
            <a:ext cx="149760" cy="45000"/>
          </a:xfrm>
          <a:prstGeom prst="rect">
            <a:avLst/>
          </a:prstGeom>
        </p:spPr>
      </p:pic>
      <p:pic>
        <p:nvPicPr>
          <p:cNvPr id="25" name="Рукописный ввод 24"/>
          <p:cNvPicPr/>
          <p:nvPr/>
        </p:nvPicPr>
        <p:blipFill>
          <a:blip r:embed="rId10"/>
          <a:stretch/>
        </p:blipFill>
        <p:spPr bwMode="auto">
          <a:xfrm>
            <a:off x="3932960" y="1333300"/>
            <a:ext cx="89640" cy="120960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 bwMode="auto">
          <a:xfrm>
            <a:off x="4172720" y="662621"/>
            <a:ext cx="850320" cy="520920"/>
            <a:chOff x="4025072" y="655588"/>
            <a:chExt cx="850320" cy="520920"/>
          </a:xfrm>
        </p:grpSpPr>
        <p:pic>
          <p:nvPicPr>
            <p:cNvPr id="26" name="Рукописный ввод 25"/>
            <p:cNvPicPr/>
            <p:nvPr/>
          </p:nvPicPr>
          <p:blipFill>
            <a:blip r:embed="rId11"/>
            <a:stretch/>
          </p:blipFill>
          <p:spPr bwMode="auto">
            <a:xfrm>
              <a:off x="4016433" y="1063468"/>
              <a:ext cx="107280" cy="121680"/>
            </a:xfrm>
            <a:prstGeom prst="rect">
              <a:avLst/>
            </a:prstGeom>
          </p:spPr>
        </p:pic>
        <p:pic>
          <p:nvPicPr>
            <p:cNvPr id="27" name="Рукописный ввод 26"/>
            <p:cNvPicPr/>
            <p:nvPr/>
          </p:nvPicPr>
          <p:blipFill>
            <a:blip r:embed="rId12"/>
            <a:stretch/>
          </p:blipFill>
          <p:spPr bwMode="auto">
            <a:xfrm>
              <a:off x="4297233" y="959068"/>
              <a:ext cx="174960" cy="59760"/>
            </a:xfrm>
            <a:prstGeom prst="rect">
              <a:avLst/>
            </a:prstGeom>
          </p:spPr>
        </p:pic>
        <p:pic>
          <p:nvPicPr>
            <p:cNvPr id="28" name="Рукописный ввод 27"/>
            <p:cNvPicPr/>
            <p:nvPr/>
          </p:nvPicPr>
          <p:blipFill>
            <a:blip r:embed="rId13"/>
            <a:stretch/>
          </p:blipFill>
          <p:spPr bwMode="auto">
            <a:xfrm>
              <a:off x="4544553" y="907228"/>
              <a:ext cx="144719" cy="132840"/>
            </a:xfrm>
            <a:prstGeom prst="rect">
              <a:avLst/>
            </a:prstGeom>
          </p:spPr>
        </p:pic>
        <p:pic>
          <p:nvPicPr>
            <p:cNvPr id="29" name="Рукописный ввод 28"/>
            <p:cNvPicPr/>
            <p:nvPr/>
          </p:nvPicPr>
          <p:blipFill>
            <a:blip r:embed="rId14"/>
            <a:stretch/>
          </p:blipFill>
          <p:spPr bwMode="auto">
            <a:xfrm>
              <a:off x="4559313" y="646948"/>
              <a:ext cx="151920" cy="308520"/>
            </a:xfrm>
            <a:prstGeom prst="rect">
              <a:avLst/>
            </a:prstGeom>
          </p:spPr>
        </p:pic>
        <p:pic>
          <p:nvPicPr>
            <p:cNvPr id="31" name="Рукописный ввод 30"/>
            <p:cNvPicPr/>
            <p:nvPr/>
          </p:nvPicPr>
          <p:blipFill>
            <a:blip r:embed="rId15"/>
            <a:stretch/>
          </p:blipFill>
          <p:spPr bwMode="auto">
            <a:xfrm>
              <a:off x="4599993" y="697708"/>
              <a:ext cx="66960" cy="85680"/>
            </a:xfrm>
            <a:prstGeom prst="rect">
              <a:avLst/>
            </a:prstGeom>
          </p:spPr>
        </p:pic>
        <p:pic>
          <p:nvPicPr>
            <p:cNvPr id="33" name="Рукописный ввод 32"/>
            <p:cNvPicPr/>
            <p:nvPr/>
          </p:nvPicPr>
          <p:blipFill>
            <a:blip r:embed="rId16"/>
            <a:stretch/>
          </p:blipFill>
          <p:spPr bwMode="auto">
            <a:xfrm>
              <a:off x="4652553" y="966268"/>
              <a:ext cx="231840" cy="27720"/>
            </a:xfrm>
            <a:prstGeom prst="rect">
              <a:avLst/>
            </a:prstGeom>
          </p:spPr>
        </p:pic>
      </p:grpSp>
      <p:pic>
        <p:nvPicPr>
          <p:cNvPr id="34" name="Рукописный ввод 33"/>
          <p:cNvPicPr/>
          <p:nvPr/>
        </p:nvPicPr>
        <p:blipFill>
          <a:blip r:embed="rId17"/>
          <a:stretch/>
        </p:blipFill>
        <p:spPr bwMode="auto">
          <a:xfrm>
            <a:off x="5275760" y="934781"/>
            <a:ext cx="115920" cy="18720"/>
          </a:xfrm>
          <a:prstGeom prst="rect">
            <a:avLst/>
          </a:prstGeom>
        </p:spPr>
      </p:pic>
      <p:pic>
        <p:nvPicPr>
          <p:cNvPr id="35" name="Рукописный ввод 34"/>
          <p:cNvPicPr/>
          <p:nvPr/>
        </p:nvPicPr>
        <p:blipFill>
          <a:blip r:embed="rId18"/>
          <a:stretch/>
        </p:blipFill>
        <p:spPr bwMode="auto">
          <a:xfrm>
            <a:off x="5678240" y="871061"/>
            <a:ext cx="123120" cy="29520"/>
          </a:xfrm>
          <a:prstGeom prst="rect">
            <a:avLst/>
          </a:prstGeom>
        </p:spPr>
      </p:pic>
      <p:pic>
        <p:nvPicPr>
          <p:cNvPr id="36" name="Рукописный ввод 35"/>
          <p:cNvPicPr/>
          <p:nvPr/>
        </p:nvPicPr>
        <p:blipFill>
          <a:blip r:embed="rId19"/>
          <a:stretch/>
        </p:blipFill>
        <p:spPr bwMode="auto">
          <a:xfrm>
            <a:off x="6175400" y="756581"/>
            <a:ext cx="129240" cy="57600"/>
          </a:xfrm>
          <a:prstGeom prst="rect">
            <a:avLst/>
          </a:prstGeom>
        </p:spPr>
      </p:pic>
      <p:pic>
        <p:nvPicPr>
          <p:cNvPr id="37" name="Рукописный ввод 36"/>
          <p:cNvPicPr/>
          <p:nvPr/>
        </p:nvPicPr>
        <p:blipFill>
          <a:blip r:embed="rId20"/>
          <a:stretch/>
        </p:blipFill>
        <p:spPr bwMode="auto">
          <a:xfrm>
            <a:off x="6693080" y="588461"/>
            <a:ext cx="160200" cy="75600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 bwMode="auto">
          <a:xfrm>
            <a:off x="7036880" y="477221"/>
            <a:ext cx="428400" cy="34920"/>
            <a:chOff x="6889233" y="470188"/>
            <a:chExt cx="428400" cy="34920"/>
          </a:xfrm>
        </p:grpSpPr>
        <p:pic>
          <p:nvPicPr>
            <p:cNvPr id="38" name="Рукописный ввод 37"/>
            <p:cNvPicPr/>
            <p:nvPr/>
          </p:nvPicPr>
          <p:blipFill>
            <a:blip r:embed="rId21"/>
            <a:stretch/>
          </p:blipFill>
          <p:spPr bwMode="auto">
            <a:xfrm>
              <a:off x="7141592" y="461188"/>
              <a:ext cx="184680" cy="39960"/>
            </a:xfrm>
            <a:prstGeom prst="rect">
              <a:avLst/>
            </a:prstGeom>
          </p:spPr>
        </p:pic>
        <p:pic>
          <p:nvPicPr>
            <p:cNvPr id="40" name="Рукописный ввод 39"/>
            <p:cNvPicPr/>
            <p:nvPr/>
          </p:nvPicPr>
          <p:blipFill>
            <a:blip r:embed="rId22"/>
            <a:stretch/>
          </p:blipFill>
          <p:spPr bwMode="auto">
            <a:xfrm>
              <a:off x="6880592" y="481348"/>
              <a:ext cx="155520" cy="32760"/>
            </a:xfrm>
            <a:prstGeom prst="rect">
              <a:avLst/>
            </a:prstGeom>
          </p:spPr>
        </p:pic>
      </p:grpSp>
      <p:pic>
        <p:nvPicPr>
          <p:cNvPr id="42" name="Рукописный ввод 41"/>
          <p:cNvPicPr/>
          <p:nvPr/>
        </p:nvPicPr>
        <p:blipFill>
          <a:blip r:embed="rId23"/>
          <a:stretch/>
        </p:blipFill>
        <p:spPr bwMode="auto">
          <a:xfrm>
            <a:off x="7782440" y="403061"/>
            <a:ext cx="142920" cy="113400"/>
          </a:xfrm>
          <a:prstGeom prst="rect">
            <a:avLst/>
          </a:prstGeom>
        </p:spPr>
      </p:pic>
      <p:grpSp>
        <p:nvGrpSpPr>
          <p:cNvPr id="47" name="Группа 46"/>
          <p:cNvGrpSpPr/>
          <p:nvPr/>
        </p:nvGrpSpPr>
        <p:grpSpPr bwMode="auto">
          <a:xfrm>
            <a:off x="7995920" y="495581"/>
            <a:ext cx="136800" cy="19800"/>
            <a:chOff x="7848273" y="488548"/>
            <a:chExt cx="136800" cy="19800"/>
          </a:xfrm>
        </p:grpSpPr>
        <p:pic>
          <p:nvPicPr>
            <p:cNvPr id="43" name="Рукописный ввод 42"/>
            <p:cNvPicPr/>
            <p:nvPr/>
          </p:nvPicPr>
          <p:blipFill>
            <a:blip r:embed="rId24"/>
            <a:stretch/>
          </p:blipFill>
          <p:spPr bwMode="auto">
            <a:xfrm>
              <a:off x="7839633" y="482788"/>
              <a:ext cx="18720" cy="18000"/>
            </a:xfrm>
            <a:prstGeom prst="rect">
              <a:avLst/>
            </a:prstGeom>
          </p:spPr>
        </p:pic>
        <p:pic>
          <p:nvPicPr>
            <p:cNvPr id="44" name="Рукописный ввод 43"/>
            <p:cNvPicPr/>
            <p:nvPr/>
          </p:nvPicPr>
          <p:blipFill>
            <a:blip r:embed="rId25"/>
            <a:stretch/>
          </p:blipFill>
          <p:spPr bwMode="auto">
            <a:xfrm>
              <a:off x="7840353" y="482788"/>
              <a:ext cx="18000" cy="18000"/>
            </a:xfrm>
            <a:prstGeom prst="rect">
              <a:avLst/>
            </a:prstGeom>
          </p:spPr>
        </p:pic>
        <p:pic>
          <p:nvPicPr>
            <p:cNvPr id="45" name="Рукописный ввод 44"/>
            <p:cNvPicPr/>
            <p:nvPr/>
          </p:nvPicPr>
          <p:blipFill>
            <a:blip r:embed="rId26"/>
            <a:stretch/>
          </p:blipFill>
          <p:spPr bwMode="auto">
            <a:xfrm>
              <a:off x="7840353" y="479548"/>
              <a:ext cx="153719" cy="37440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 bwMode="auto">
          <a:xfrm>
            <a:off x="8331440" y="483701"/>
            <a:ext cx="146880" cy="22320"/>
            <a:chOff x="8183793" y="476668"/>
            <a:chExt cx="146880" cy="22320"/>
          </a:xfrm>
        </p:grpSpPr>
        <p:pic>
          <p:nvPicPr>
            <p:cNvPr id="46" name="Рукописный ввод 45"/>
            <p:cNvPicPr/>
            <p:nvPr/>
          </p:nvPicPr>
          <p:blipFill>
            <a:blip r:embed="rId27"/>
            <a:stretch/>
          </p:blipFill>
          <p:spPr bwMode="auto">
            <a:xfrm>
              <a:off x="8214393" y="472708"/>
              <a:ext cx="125280" cy="35280"/>
            </a:xfrm>
            <a:prstGeom prst="rect">
              <a:avLst/>
            </a:prstGeom>
          </p:spPr>
        </p:pic>
        <p:pic>
          <p:nvPicPr>
            <p:cNvPr id="48" name="Рукописный ввод 47"/>
            <p:cNvPicPr/>
            <p:nvPr/>
          </p:nvPicPr>
          <p:blipFill>
            <a:blip r:embed="rId28"/>
            <a:stretch/>
          </p:blipFill>
          <p:spPr bwMode="auto">
            <a:xfrm>
              <a:off x="8174793" y="467668"/>
              <a:ext cx="104760" cy="18000"/>
            </a:xfrm>
            <a:prstGeom prst="rect">
              <a:avLst/>
            </a:prstGeom>
          </p:spPr>
        </p:pic>
      </p:grpSp>
      <p:pic>
        <p:nvPicPr>
          <p:cNvPr id="50" name="Рукописный ввод 49"/>
          <p:cNvPicPr/>
          <p:nvPr/>
        </p:nvPicPr>
        <p:blipFill>
          <a:blip r:embed="rId29"/>
          <a:stretch/>
        </p:blipFill>
        <p:spPr bwMode="auto">
          <a:xfrm>
            <a:off x="8654720" y="477581"/>
            <a:ext cx="173520" cy="48600"/>
          </a:xfrm>
          <a:prstGeom prst="rect">
            <a:avLst/>
          </a:prstGeom>
        </p:spPr>
      </p:pic>
      <p:pic>
        <p:nvPicPr>
          <p:cNvPr id="51" name="Рукописный ввод 50"/>
          <p:cNvPicPr/>
          <p:nvPr/>
        </p:nvPicPr>
        <p:blipFill>
          <a:blip r:embed="rId30"/>
          <a:stretch/>
        </p:blipFill>
        <p:spPr bwMode="auto">
          <a:xfrm>
            <a:off x="8987000" y="520061"/>
            <a:ext cx="166320" cy="64080"/>
          </a:xfrm>
          <a:prstGeom prst="rect">
            <a:avLst/>
          </a:prstGeom>
        </p:spPr>
      </p:pic>
      <p:grpSp>
        <p:nvGrpSpPr>
          <p:cNvPr id="54" name="Группа 53"/>
          <p:cNvGrpSpPr/>
          <p:nvPr/>
        </p:nvGrpSpPr>
        <p:grpSpPr bwMode="auto">
          <a:xfrm>
            <a:off x="9385520" y="489821"/>
            <a:ext cx="392040" cy="113400"/>
            <a:chOff x="9237873" y="482788"/>
            <a:chExt cx="392040" cy="113400"/>
          </a:xfrm>
        </p:grpSpPr>
        <p:pic>
          <p:nvPicPr>
            <p:cNvPr id="52" name="Рукописный ввод 51"/>
            <p:cNvPicPr/>
            <p:nvPr/>
          </p:nvPicPr>
          <p:blipFill>
            <a:blip r:embed="rId31"/>
            <a:stretch/>
          </p:blipFill>
          <p:spPr bwMode="auto">
            <a:xfrm>
              <a:off x="9229233" y="525988"/>
              <a:ext cx="179640" cy="79200"/>
            </a:xfrm>
            <a:prstGeom prst="rect">
              <a:avLst/>
            </a:prstGeom>
          </p:spPr>
        </p:pic>
        <p:pic>
          <p:nvPicPr>
            <p:cNvPr id="53" name="Рукописный ввод 52"/>
            <p:cNvPicPr/>
            <p:nvPr/>
          </p:nvPicPr>
          <p:blipFill>
            <a:blip r:embed="rId32"/>
            <a:stretch/>
          </p:blipFill>
          <p:spPr bwMode="auto">
            <a:xfrm>
              <a:off x="9531273" y="474148"/>
              <a:ext cx="107280" cy="52920"/>
            </a:xfrm>
            <a:prstGeom prst="rect">
              <a:avLst/>
            </a:prstGeom>
          </p:spPr>
        </p:pic>
      </p:grpSp>
      <p:pic>
        <p:nvPicPr>
          <p:cNvPr id="55" name="Рукописный ввод 54"/>
          <p:cNvPicPr/>
          <p:nvPr/>
        </p:nvPicPr>
        <p:blipFill>
          <a:blip r:embed="rId33"/>
          <a:stretch/>
        </p:blipFill>
        <p:spPr bwMode="auto">
          <a:xfrm>
            <a:off x="10033160" y="443381"/>
            <a:ext cx="157680" cy="29520"/>
          </a:xfrm>
          <a:prstGeom prst="rect">
            <a:avLst/>
          </a:prstGeom>
        </p:spPr>
      </p:pic>
      <p:pic>
        <p:nvPicPr>
          <p:cNvPr id="56" name="Рукописный ввод 55"/>
          <p:cNvPicPr/>
          <p:nvPr/>
        </p:nvPicPr>
        <p:blipFill>
          <a:blip r:embed="rId34"/>
          <a:stretch/>
        </p:blipFill>
        <p:spPr bwMode="auto">
          <a:xfrm>
            <a:off x="10516280" y="416381"/>
            <a:ext cx="164160" cy="31320"/>
          </a:xfrm>
          <a:prstGeom prst="rect">
            <a:avLst/>
          </a:prstGeom>
        </p:spPr>
      </p:pic>
      <p:pic>
        <p:nvPicPr>
          <p:cNvPr id="57" name="Рукописный ввод 56"/>
          <p:cNvPicPr/>
          <p:nvPr/>
        </p:nvPicPr>
        <p:blipFill>
          <a:blip r:embed="rId35"/>
          <a:stretch/>
        </p:blipFill>
        <p:spPr bwMode="auto">
          <a:xfrm>
            <a:off x="10904360" y="504581"/>
            <a:ext cx="106200" cy="61920"/>
          </a:xfrm>
          <a:prstGeom prst="rect">
            <a:avLst/>
          </a:prstGeom>
        </p:spPr>
      </p:pic>
      <p:pic>
        <p:nvPicPr>
          <p:cNvPr id="58" name="Рукописный ввод 57"/>
          <p:cNvPicPr/>
          <p:nvPr/>
        </p:nvPicPr>
        <p:blipFill>
          <a:blip r:embed="rId36"/>
          <a:stretch/>
        </p:blipFill>
        <p:spPr bwMode="auto">
          <a:xfrm>
            <a:off x="11126120" y="755141"/>
            <a:ext cx="83520" cy="145080"/>
          </a:xfrm>
          <a:prstGeom prst="rect">
            <a:avLst/>
          </a:prstGeom>
        </p:spPr>
      </p:pic>
      <p:pic>
        <p:nvPicPr>
          <p:cNvPr id="59" name="Рукописный ввод 58"/>
          <p:cNvPicPr/>
          <p:nvPr/>
        </p:nvPicPr>
        <p:blipFill>
          <a:blip r:embed="rId37"/>
          <a:stretch/>
        </p:blipFill>
        <p:spPr bwMode="auto">
          <a:xfrm>
            <a:off x="11293520" y="1076981"/>
            <a:ext cx="59760" cy="142920"/>
          </a:xfrm>
          <a:prstGeom prst="rect">
            <a:avLst/>
          </a:prstGeom>
        </p:spPr>
      </p:pic>
      <p:grpSp>
        <p:nvGrpSpPr>
          <p:cNvPr id="69" name="Группа 68"/>
          <p:cNvGrpSpPr/>
          <p:nvPr/>
        </p:nvGrpSpPr>
        <p:grpSpPr bwMode="auto">
          <a:xfrm>
            <a:off x="11332400" y="1369300"/>
            <a:ext cx="24480" cy="123120"/>
            <a:chOff x="11184753" y="1362268"/>
            <a:chExt cx="24480" cy="123120"/>
          </a:xfrm>
        </p:grpSpPr>
        <p:pic>
          <p:nvPicPr>
            <p:cNvPr id="60" name="Рукописный ввод 59"/>
            <p:cNvPicPr/>
            <p:nvPr/>
          </p:nvPicPr>
          <p:blipFill>
            <a:blip r:embed="rId25"/>
            <a:stretch/>
          </p:blipFill>
          <p:spPr bwMode="auto">
            <a:xfrm>
              <a:off x="11195553" y="1353268"/>
              <a:ext cx="18000" cy="18000"/>
            </a:xfrm>
            <a:prstGeom prst="rect">
              <a:avLst/>
            </a:prstGeom>
          </p:spPr>
        </p:pic>
        <p:pic>
          <p:nvPicPr>
            <p:cNvPr id="61" name="Рукописный ввод 60"/>
            <p:cNvPicPr/>
            <p:nvPr/>
          </p:nvPicPr>
          <p:blipFill>
            <a:blip r:embed="rId38"/>
            <a:stretch/>
          </p:blipFill>
          <p:spPr bwMode="auto">
            <a:xfrm>
              <a:off x="11175753" y="1353268"/>
              <a:ext cx="42120" cy="140760"/>
            </a:xfrm>
            <a:prstGeom prst="rect">
              <a:avLst/>
            </a:prstGeom>
          </p:spPr>
        </p:pic>
      </p:grpSp>
      <p:pic>
        <p:nvPicPr>
          <p:cNvPr id="62" name="Рукописный ввод 61"/>
          <p:cNvPicPr/>
          <p:nvPr/>
        </p:nvPicPr>
        <p:blipFill>
          <a:blip r:embed="rId39"/>
          <a:stretch/>
        </p:blipFill>
        <p:spPr bwMode="auto">
          <a:xfrm>
            <a:off x="11166440" y="1607621"/>
            <a:ext cx="100080" cy="109080"/>
          </a:xfrm>
          <a:prstGeom prst="rect">
            <a:avLst/>
          </a:prstGeom>
        </p:spPr>
      </p:pic>
      <p:pic>
        <p:nvPicPr>
          <p:cNvPr id="63" name="Рукописный ввод 62"/>
          <p:cNvPicPr/>
          <p:nvPr/>
        </p:nvPicPr>
        <p:blipFill>
          <a:blip r:embed="rId40"/>
          <a:stretch/>
        </p:blipFill>
        <p:spPr bwMode="auto">
          <a:xfrm>
            <a:off x="10939280" y="1803461"/>
            <a:ext cx="133200" cy="78480"/>
          </a:xfrm>
          <a:prstGeom prst="rect">
            <a:avLst/>
          </a:prstGeom>
        </p:spPr>
      </p:pic>
      <p:pic>
        <p:nvPicPr>
          <p:cNvPr id="64" name="Рукописный ввод 63"/>
          <p:cNvPicPr/>
          <p:nvPr/>
        </p:nvPicPr>
        <p:blipFill>
          <a:blip r:embed="rId41"/>
          <a:stretch/>
        </p:blipFill>
        <p:spPr bwMode="auto">
          <a:xfrm>
            <a:off x="10669280" y="1933421"/>
            <a:ext cx="149040" cy="56520"/>
          </a:xfrm>
          <a:prstGeom prst="rect">
            <a:avLst/>
          </a:prstGeom>
        </p:spPr>
      </p:pic>
      <p:pic>
        <p:nvPicPr>
          <p:cNvPr id="65" name="Рукописный ввод 64"/>
          <p:cNvPicPr/>
          <p:nvPr/>
        </p:nvPicPr>
        <p:blipFill>
          <a:blip r:embed="rId42"/>
          <a:stretch/>
        </p:blipFill>
        <p:spPr bwMode="auto">
          <a:xfrm>
            <a:off x="10109840" y="2096861"/>
            <a:ext cx="254880" cy="83880"/>
          </a:xfrm>
          <a:prstGeom prst="rect">
            <a:avLst/>
          </a:prstGeom>
        </p:spPr>
      </p:pic>
      <p:pic>
        <p:nvPicPr>
          <p:cNvPr id="66" name="Рукописный ввод 65"/>
          <p:cNvPicPr/>
          <p:nvPr/>
        </p:nvPicPr>
        <p:blipFill>
          <a:blip r:embed="rId43"/>
          <a:stretch/>
        </p:blipFill>
        <p:spPr bwMode="auto">
          <a:xfrm>
            <a:off x="9780080" y="2223941"/>
            <a:ext cx="133920" cy="77040"/>
          </a:xfrm>
          <a:prstGeom prst="rect">
            <a:avLst/>
          </a:prstGeom>
        </p:spPr>
      </p:pic>
      <p:pic>
        <p:nvPicPr>
          <p:cNvPr id="67" name="Рукописный ввод 66"/>
          <p:cNvPicPr/>
          <p:nvPr/>
        </p:nvPicPr>
        <p:blipFill>
          <a:blip r:embed="rId44"/>
          <a:stretch/>
        </p:blipFill>
        <p:spPr bwMode="auto">
          <a:xfrm>
            <a:off x="9267080" y="2363261"/>
            <a:ext cx="126720" cy="59040"/>
          </a:xfrm>
          <a:prstGeom prst="rect">
            <a:avLst/>
          </a:prstGeom>
        </p:spPr>
      </p:pic>
      <p:pic>
        <p:nvPicPr>
          <p:cNvPr id="68" name="Рукописный ввод 67"/>
          <p:cNvPicPr/>
          <p:nvPr/>
        </p:nvPicPr>
        <p:blipFill>
          <a:blip r:embed="rId45"/>
          <a:stretch/>
        </p:blipFill>
        <p:spPr bwMode="auto">
          <a:xfrm>
            <a:off x="8849480" y="2497901"/>
            <a:ext cx="133920" cy="73440"/>
          </a:xfrm>
          <a:prstGeom prst="rect">
            <a:avLst/>
          </a:prstGeom>
        </p:spPr>
      </p:pic>
      <p:pic>
        <p:nvPicPr>
          <p:cNvPr id="70" name="Рукописный ввод 69"/>
          <p:cNvPicPr/>
          <p:nvPr/>
        </p:nvPicPr>
        <p:blipFill>
          <a:blip r:embed="rId46"/>
          <a:stretch/>
        </p:blipFill>
        <p:spPr bwMode="auto">
          <a:xfrm>
            <a:off x="8463920" y="2625701"/>
            <a:ext cx="109440" cy="74880"/>
          </a:xfrm>
          <a:prstGeom prst="rect">
            <a:avLst/>
          </a:prstGeom>
        </p:spPr>
      </p:pic>
      <p:pic>
        <p:nvPicPr>
          <p:cNvPr id="71" name="Рукописный ввод 70"/>
          <p:cNvPicPr/>
          <p:nvPr/>
        </p:nvPicPr>
        <p:blipFill>
          <a:blip r:embed="rId47"/>
          <a:stretch/>
        </p:blipFill>
        <p:spPr bwMode="auto">
          <a:xfrm>
            <a:off x="8075840" y="2771861"/>
            <a:ext cx="156600" cy="130680"/>
          </a:xfrm>
          <a:prstGeom prst="rect">
            <a:avLst/>
          </a:prstGeom>
        </p:spPr>
      </p:pic>
      <p:pic>
        <p:nvPicPr>
          <p:cNvPr id="72" name="Рукописный ввод 71"/>
          <p:cNvPicPr/>
          <p:nvPr/>
        </p:nvPicPr>
        <p:blipFill>
          <a:blip r:embed="rId48"/>
          <a:stretch/>
        </p:blipFill>
        <p:spPr bwMode="auto">
          <a:xfrm>
            <a:off x="8030480" y="3003701"/>
            <a:ext cx="51120" cy="116640"/>
          </a:xfrm>
          <a:prstGeom prst="rect">
            <a:avLst/>
          </a:prstGeom>
        </p:spPr>
      </p:pic>
      <p:pic>
        <p:nvPicPr>
          <p:cNvPr id="73" name="Рукописный ввод 72"/>
          <p:cNvPicPr/>
          <p:nvPr/>
        </p:nvPicPr>
        <p:blipFill>
          <a:blip r:embed="rId49"/>
          <a:stretch/>
        </p:blipFill>
        <p:spPr bwMode="auto">
          <a:xfrm>
            <a:off x="7993400" y="3341021"/>
            <a:ext cx="26640" cy="134640"/>
          </a:xfrm>
          <a:prstGeom prst="rect">
            <a:avLst/>
          </a:prstGeom>
        </p:spPr>
      </p:pic>
      <p:pic>
        <p:nvPicPr>
          <p:cNvPr id="74" name="Рукописный ввод 73"/>
          <p:cNvPicPr/>
          <p:nvPr/>
        </p:nvPicPr>
        <p:blipFill>
          <a:blip r:embed="rId50"/>
          <a:stretch/>
        </p:blipFill>
        <p:spPr bwMode="auto">
          <a:xfrm>
            <a:off x="7956320" y="3913421"/>
            <a:ext cx="27360" cy="123840"/>
          </a:xfrm>
          <a:prstGeom prst="rect">
            <a:avLst/>
          </a:prstGeom>
        </p:spPr>
      </p:pic>
      <p:pic>
        <p:nvPicPr>
          <p:cNvPr id="75" name="Рукописный ввод 74"/>
          <p:cNvPicPr/>
          <p:nvPr/>
        </p:nvPicPr>
        <p:blipFill>
          <a:blip r:embed="rId51"/>
          <a:stretch/>
        </p:blipFill>
        <p:spPr bwMode="auto">
          <a:xfrm>
            <a:off x="7943720" y="4272701"/>
            <a:ext cx="58320" cy="120960"/>
          </a:xfrm>
          <a:prstGeom prst="rect">
            <a:avLst/>
          </a:prstGeom>
        </p:spPr>
      </p:pic>
      <p:pic>
        <p:nvPicPr>
          <p:cNvPr id="76" name="Рукописный ввод 75"/>
          <p:cNvPicPr/>
          <p:nvPr/>
        </p:nvPicPr>
        <p:blipFill>
          <a:blip r:embed="rId52"/>
          <a:stretch/>
        </p:blipFill>
        <p:spPr bwMode="auto">
          <a:xfrm>
            <a:off x="7683440" y="4571861"/>
            <a:ext cx="131760" cy="128160"/>
          </a:xfrm>
          <a:prstGeom prst="rect">
            <a:avLst/>
          </a:prstGeom>
        </p:spPr>
      </p:pic>
      <p:pic>
        <p:nvPicPr>
          <p:cNvPr id="82" name="Рукописный ввод 81"/>
          <p:cNvPicPr/>
          <p:nvPr/>
        </p:nvPicPr>
        <p:blipFill>
          <a:blip r:embed="rId53"/>
          <a:stretch/>
        </p:blipFill>
        <p:spPr bwMode="auto">
          <a:xfrm>
            <a:off x="7127960" y="4693901"/>
            <a:ext cx="229320" cy="45000"/>
          </a:xfrm>
          <a:prstGeom prst="rect">
            <a:avLst/>
          </a:prstGeom>
        </p:spPr>
      </p:pic>
      <p:pic>
        <p:nvPicPr>
          <p:cNvPr id="83" name="Рукописный ввод 82"/>
          <p:cNvPicPr/>
          <p:nvPr/>
        </p:nvPicPr>
        <p:blipFill>
          <a:blip r:embed="rId54"/>
          <a:stretch/>
        </p:blipFill>
        <p:spPr bwMode="auto">
          <a:xfrm>
            <a:off x="6702440" y="4754741"/>
            <a:ext cx="181440" cy="33480"/>
          </a:xfrm>
          <a:prstGeom prst="rect">
            <a:avLst/>
          </a:prstGeom>
        </p:spPr>
      </p:pic>
      <p:pic>
        <p:nvPicPr>
          <p:cNvPr id="84" name="Рукописный ввод 83"/>
          <p:cNvPicPr/>
          <p:nvPr/>
        </p:nvPicPr>
        <p:blipFill>
          <a:blip r:embed="rId55"/>
          <a:stretch/>
        </p:blipFill>
        <p:spPr bwMode="auto">
          <a:xfrm>
            <a:off x="6306440" y="4804781"/>
            <a:ext cx="165600" cy="23760"/>
          </a:xfrm>
          <a:prstGeom prst="rect">
            <a:avLst/>
          </a:prstGeom>
        </p:spPr>
      </p:pic>
      <p:pic>
        <p:nvPicPr>
          <p:cNvPr id="85" name="Рукописный ввод 84"/>
          <p:cNvPicPr/>
          <p:nvPr/>
        </p:nvPicPr>
        <p:blipFill>
          <a:blip r:embed="rId56"/>
          <a:stretch/>
        </p:blipFill>
        <p:spPr bwMode="auto">
          <a:xfrm>
            <a:off x="5776880" y="4833581"/>
            <a:ext cx="234360" cy="44280"/>
          </a:xfrm>
          <a:prstGeom prst="rect">
            <a:avLst/>
          </a:prstGeom>
        </p:spPr>
      </p:pic>
      <p:pic>
        <p:nvPicPr>
          <p:cNvPr id="86" name="Рукописный ввод 85"/>
          <p:cNvPicPr/>
          <p:nvPr/>
        </p:nvPicPr>
        <p:blipFill>
          <a:blip r:embed="rId57"/>
          <a:stretch/>
        </p:blipFill>
        <p:spPr bwMode="auto">
          <a:xfrm>
            <a:off x="5356400" y="4864181"/>
            <a:ext cx="153000" cy="41400"/>
          </a:xfrm>
          <a:prstGeom prst="rect">
            <a:avLst/>
          </a:prstGeom>
        </p:spPr>
      </p:pic>
      <p:pic>
        <p:nvPicPr>
          <p:cNvPr id="87" name="Рукописный ввод 86"/>
          <p:cNvPicPr/>
          <p:nvPr/>
        </p:nvPicPr>
        <p:blipFill>
          <a:blip r:embed="rId58"/>
          <a:stretch/>
        </p:blipFill>
        <p:spPr bwMode="auto">
          <a:xfrm>
            <a:off x="5098279" y="4899821"/>
            <a:ext cx="65520" cy="22320"/>
          </a:xfrm>
          <a:prstGeom prst="rect">
            <a:avLst/>
          </a:prstGeom>
        </p:spPr>
      </p:pic>
      <p:pic>
        <p:nvPicPr>
          <p:cNvPr id="88" name="Рукописный ввод 87"/>
          <p:cNvPicPr/>
          <p:nvPr/>
        </p:nvPicPr>
        <p:blipFill>
          <a:blip r:embed="rId59"/>
          <a:stretch/>
        </p:blipFill>
        <p:spPr bwMode="auto">
          <a:xfrm>
            <a:off x="4729640" y="4967141"/>
            <a:ext cx="145080" cy="30240"/>
          </a:xfrm>
          <a:prstGeom prst="rect">
            <a:avLst/>
          </a:prstGeom>
        </p:spPr>
      </p:pic>
      <p:pic>
        <p:nvPicPr>
          <p:cNvPr id="89" name="Рукописный ввод 88"/>
          <p:cNvPicPr/>
          <p:nvPr/>
        </p:nvPicPr>
        <p:blipFill>
          <a:blip r:embed="rId60"/>
          <a:stretch/>
        </p:blipFill>
        <p:spPr bwMode="auto">
          <a:xfrm>
            <a:off x="4450280" y="5033381"/>
            <a:ext cx="127800" cy="91080"/>
          </a:xfrm>
          <a:prstGeom prst="rect">
            <a:avLst/>
          </a:prstGeom>
        </p:spPr>
      </p:pic>
      <p:pic>
        <p:nvPicPr>
          <p:cNvPr id="93" name="Рукописный ввод 92"/>
          <p:cNvPicPr/>
          <p:nvPr/>
        </p:nvPicPr>
        <p:blipFill>
          <a:blip r:embed="rId61"/>
          <a:stretch/>
        </p:blipFill>
        <p:spPr bwMode="auto">
          <a:xfrm>
            <a:off x="4161560" y="4727741"/>
            <a:ext cx="51120" cy="84600"/>
          </a:xfrm>
          <a:prstGeom prst="rect">
            <a:avLst/>
          </a:prstGeom>
        </p:spPr>
      </p:pic>
      <p:grpSp>
        <p:nvGrpSpPr>
          <p:cNvPr id="96" name="Группа 95"/>
          <p:cNvGrpSpPr/>
          <p:nvPr/>
        </p:nvGrpSpPr>
        <p:grpSpPr bwMode="auto">
          <a:xfrm>
            <a:off x="3382160" y="4530821"/>
            <a:ext cx="604800" cy="56520"/>
            <a:chOff x="3234513" y="4523788"/>
            <a:chExt cx="604800" cy="56520"/>
          </a:xfrm>
        </p:grpSpPr>
        <p:pic>
          <p:nvPicPr>
            <p:cNvPr id="94" name="Рукописный ввод 93"/>
            <p:cNvPicPr/>
            <p:nvPr/>
          </p:nvPicPr>
          <p:blipFill>
            <a:blip r:embed="rId62"/>
            <a:stretch/>
          </p:blipFill>
          <p:spPr bwMode="auto">
            <a:xfrm>
              <a:off x="3606753" y="4543228"/>
              <a:ext cx="241200" cy="45720"/>
            </a:xfrm>
            <a:prstGeom prst="rect">
              <a:avLst/>
            </a:prstGeom>
          </p:spPr>
        </p:pic>
        <p:pic>
          <p:nvPicPr>
            <p:cNvPr id="95" name="Рукописный ввод 94"/>
            <p:cNvPicPr/>
            <p:nvPr/>
          </p:nvPicPr>
          <p:blipFill>
            <a:blip r:embed="rId63"/>
            <a:stretch/>
          </p:blipFill>
          <p:spPr bwMode="auto">
            <a:xfrm>
              <a:off x="3225873" y="4514788"/>
              <a:ext cx="235800" cy="33480"/>
            </a:xfrm>
            <a:prstGeom prst="rect">
              <a:avLst/>
            </a:prstGeom>
          </p:spPr>
        </p:pic>
      </p:grpSp>
      <p:pic>
        <p:nvPicPr>
          <p:cNvPr id="97" name="Рукописный ввод 96"/>
          <p:cNvPicPr/>
          <p:nvPr/>
        </p:nvPicPr>
        <p:blipFill>
          <a:blip r:embed="rId64"/>
          <a:stretch/>
        </p:blipFill>
        <p:spPr bwMode="auto">
          <a:xfrm>
            <a:off x="2968520" y="4475021"/>
            <a:ext cx="138600" cy="23040"/>
          </a:xfrm>
          <a:prstGeom prst="rect">
            <a:avLst/>
          </a:prstGeom>
        </p:spPr>
      </p:pic>
      <p:pic>
        <p:nvPicPr>
          <p:cNvPr id="98" name="Рукописный ввод 97"/>
          <p:cNvPicPr/>
          <p:nvPr/>
        </p:nvPicPr>
        <p:blipFill>
          <a:blip r:embed="rId65"/>
          <a:stretch/>
        </p:blipFill>
        <p:spPr bwMode="auto">
          <a:xfrm>
            <a:off x="2613560" y="4502741"/>
            <a:ext cx="160200" cy="20160"/>
          </a:xfrm>
          <a:prstGeom prst="rect">
            <a:avLst/>
          </a:prstGeom>
        </p:spPr>
      </p:pic>
      <p:pic>
        <p:nvPicPr>
          <p:cNvPr id="99" name="Рукописный ввод 98"/>
          <p:cNvPicPr/>
          <p:nvPr/>
        </p:nvPicPr>
        <p:blipFill>
          <a:blip r:embed="rId66"/>
          <a:stretch/>
        </p:blipFill>
        <p:spPr bwMode="auto">
          <a:xfrm>
            <a:off x="2215760" y="4486541"/>
            <a:ext cx="160920" cy="33480"/>
          </a:xfrm>
          <a:prstGeom prst="rect">
            <a:avLst/>
          </a:prstGeom>
        </p:spPr>
      </p:pic>
      <p:pic>
        <p:nvPicPr>
          <p:cNvPr id="100" name="Рукописный ввод 99"/>
          <p:cNvPicPr/>
          <p:nvPr/>
        </p:nvPicPr>
        <p:blipFill>
          <a:blip r:embed="rId67"/>
          <a:stretch/>
        </p:blipFill>
        <p:spPr bwMode="auto">
          <a:xfrm>
            <a:off x="1997960" y="4341461"/>
            <a:ext cx="95400" cy="69840"/>
          </a:xfrm>
          <a:prstGeom prst="rect">
            <a:avLst/>
          </a:prstGeom>
        </p:spPr>
      </p:pic>
      <p:grpSp>
        <p:nvGrpSpPr>
          <p:cNvPr id="104" name="Группа 103"/>
          <p:cNvGrpSpPr/>
          <p:nvPr/>
        </p:nvGrpSpPr>
        <p:grpSpPr bwMode="auto">
          <a:xfrm>
            <a:off x="1463000" y="4178021"/>
            <a:ext cx="388439" cy="86760"/>
            <a:chOff x="1315353" y="4170988"/>
            <a:chExt cx="388439" cy="86760"/>
          </a:xfrm>
        </p:grpSpPr>
        <p:pic>
          <p:nvPicPr>
            <p:cNvPr id="101" name="Рукописный ввод 100"/>
            <p:cNvPicPr/>
            <p:nvPr/>
          </p:nvPicPr>
          <p:blipFill>
            <a:blip r:embed="rId68"/>
            <a:stretch/>
          </p:blipFill>
          <p:spPr bwMode="auto">
            <a:xfrm>
              <a:off x="1594713" y="4193308"/>
              <a:ext cx="118080" cy="73440"/>
            </a:xfrm>
            <a:prstGeom prst="rect">
              <a:avLst/>
            </a:prstGeom>
          </p:spPr>
        </p:pic>
        <p:pic>
          <p:nvPicPr>
            <p:cNvPr id="102" name="Рукописный ввод 101"/>
            <p:cNvPicPr/>
            <p:nvPr/>
          </p:nvPicPr>
          <p:blipFill>
            <a:blip r:embed="rId69"/>
            <a:stretch/>
          </p:blipFill>
          <p:spPr bwMode="auto">
            <a:xfrm>
              <a:off x="1306713" y="4161988"/>
              <a:ext cx="130680" cy="53640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 bwMode="auto">
          <a:xfrm>
            <a:off x="948560" y="4262261"/>
            <a:ext cx="316080" cy="99720"/>
            <a:chOff x="800913" y="4255228"/>
            <a:chExt cx="316080" cy="99720"/>
          </a:xfrm>
        </p:grpSpPr>
        <p:pic>
          <p:nvPicPr>
            <p:cNvPr id="103" name="Рукописный ввод 102"/>
            <p:cNvPicPr/>
            <p:nvPr/>
          </p:nvPicPr>
          <p:blipFill>
            <a:blip r:embed="rId70"/>
            <a:stretch/>
          </p:blipFill>
          <p:spPr bwMode="auto">
            <a:xfrm>
              <a:off x="1008273" y="4246588"/>
              <a:ext cx="117359" cy="77040"/>
            </a:xfrm>
            <a:prstGeom prst="rect">
              <a:avLst/>
            </a:prstGeom>
          </p:spPr>
        </p:pic>
        <p:pic>
          <p:nvPicPr>
            <p:cNvPr id="105" name="Рукописный ввод 104"/>
            <p:cNvPicPr/>
            <p:nvPr/>
          </p:nvPicPr>
          <p:blipFill>
            <a:blip r:embed="rId71"/>
            <a:stretch/>
          </p:blipFill>
          <p:spPr bwMode="auto">
            <a:xfrm>
              <a:off x="792273" y="4344508"/>
              <a:ext cx="91440" cy="19440"/>
            </a:xfrm>
            <a:prstGeom prst="rect">
              <a:avLst/>
            </a:prstGeom>
          </p:spPr>
        </p:pic>
      </p:grpSp>
      <p:pic>
        <p:nvPicPr>
          <p:cNvPr id="107" name="Рукописный ввод 106"/>
          <p:cNvPicPr/>
          <p:nvPr/>
        </p:nvPicPr>
        <p:blipFill>
          <a:blip r:embed="rId72"/>
          <a:stretch/>
        </p:blipFill>
        <p:spPr bwMode="auto">
          <a:xfrm>
            <a:off x="669920" y="4203941"/>
            <a:ext cx="62280" cy="96120"/>
          </a:xfrm>
          <a:prstGeom prst="rect">
            <a:avLst/>
          </a:prstGeom>
        </p:spPr>
      </p:pic>
      <p:pic>
        <p:nvPicPr>
          <p:cNvPr id="108" name="Рукописный ввод 107"/>
          <p:cNvPicPr/>
          <p:nvPr/>
        </p:nvPicPr>
        <p:blipFill>
          <a:blip r:embed="rId73"/>
          <a:stretch/>
        </p:blipFill>
        <p:spPr bwMode="auto">
          <a:xfrm>
            <a:off x="505760" y="3969221"/>
            <a:ext cx="155160" cy="156960"/>
          </a:xfrm>
          <a:prstGeom prst="rect">
            <a:avLst/>
          </a:prstGeom>
        </p:spPr>
      </p:pic>
      <p:grpSp>
        <p:nvGrpSpPr>
          <p:cNvPr id="118" name="Группа 117"/>
          <p:cNvGrpSpPr/>
          <p:nvPr/>
        </p:nvGrpSpPr>
        <p:grpSpPr bwMode="auto">
          <a:xfrm>
            <a:off x="951080" y="2034581"/>
            <a:ext cx="218880" cy="328320"/>
            <a:chOff x="803433" y="2027548"/>
            <a:chExt cx="218880" cy="328320"/>
          </a:xfrm>
        </p:grpSpPr>
        <p:pic>
          <p:nvPicPr>
            <p:cNvPr id="115" name="Рукописный ввод 114"/>
            <p:cNvPicPr/>
            <p:nvPr/>
          </p:nvPicPr>
          <p:blipFill>
            <a:blip r:embed="rId74"/>
            <a:stretch/>
          </p:blipFill>
          <p:spPr bwMode="auto">
            <a:xfrm>
              <a:off x="794433" y="2226628"/>
              <a:ext cx="159120" cy="138240"/>
            </a:xfrm>
            <a:prstGeom prst="rect">
              <a:avLst/>
            </a:prstGeom>
          </p:spPr>
        </p:pic>
        <p:pic>
          <p:nvPicPr>
            <p:cNvPr id="116" name="Рукописный ввод 115"/>
            <p:cNvPicPr/>
            <p:nvPr/>
          </p:nvPicPr>
          <p:blipFill>
            <a:blip r:embed="rId75"/>
            <a:stretch/>
          </p:blipFill>
          <p:spPr bwMode="auto">
            <a:xfrm>
              <a:off x="859953" y="2018548"/>
              <a:ext cx="50400" cy="226800"/>
            </a:xfrm>
            <a:prstGeom prst="rect">
              <a:avLst/>
            </a:prstGeom>
          </p:spPr>
        </p:pic>
        <p:pic>
          <p:nvPicPr>
            <p:cNvPr id="117" name="Рукописный ввод 116"/>
            <p:cNvPicPr/>
            <p:nvPr/>
          </p:nvPicPr>
          <p:blipFill>
            <a:blip r:embed="rId76"/>
            <a:stretch/>
          </p:blipFill>
          <p:spPr bwMode="auto">
            <a:xfrm>
              <a:off x="861753" y="2025748"/>
              <a:ext cx="169560" cy="164880"/>
            </a:xfrm>
            <a:prstGeom prst="rect">
              <a:avLst/>
            </a:prstGeom>
          </p:spPr>
        </p:pic>
      </p:grpSp>
      <p:pic>
        <p:nvPicPr>
          <p:cNvPr id="119" name="Рукописный ввод 118"/>
          <p:cNvPicPr/>
          <p:nvPr/>
        </p:nvPicPr>
        <p:blipFill>
          <a:blip r:embed="rId77"/>
          <a:stretch/>
        </p:blipFill>
        <p:spPr bwMode="auto">
          <a:xfrm>
            <a:off x="5038160" y="4878581"/>
            <a:ext cx="128160" cy="58320"/>
          </a:xfrm>
          <a:prstGeom prst="rect">
            <a:avLst/>
          </a:prstGeom>
        </p:spPr>
      </p:pic>
      <p:grpSp>
        <p:nvGrpSpPr>
          <p:cNvPr id="125" name="Группа 124"/>
          <p:cNvGrpSpPr/>
          <p:nvPr/>
        </p:nvGrpSpPr>
        <p:grpSpPr bwMode="auto">
          <a:xfrm>
            <a:off x="4170920" y="1216300"/>
            <a:ext cx="202680" cy="235800"/>
            <a:chOff x="4023273" y="1209268"/>
            <a:chExt cx="202680" cy="235800"/>
          </a:xfrm>
        </p:grpSpPr>
        <p:pic>
          <p:nvPicPr>
            <p:cNvPr id="123" name="Рукописный ввод 122"/>
            <p:cNvPicPr/>
            <p:nvPr/>
          </p:nvPicPr>
          <p:blipFill>
            <a:blip r:embed="rId78"/>
            <a:stretch/>
          </p:blipFill>
          <p:spPr bwMode="auto">
            <a:xfrm>
              <a:off x="4014633" y="1200268"/>
              <a:ext cx="166320" cy="250560"/>
            </a:xfrm>
            <a:prstGeom prst="rect">
              <a:avLst/>
            </a:prstGeom>
          </p:spPr>
        </p:pic>
        <p:pic>
          <p:nvPicPr>
            <p:cNvPr id="124" name="Рукописный ввод 123"/>
            <p:cNvPicPr/>
            <p:nvPr/>
          </p:nvPicPr>
          <p:blipFill>
            <a:blip r:embed="rId79"/>
            <a:stretch/>
          </p:blipFill>
          <p:spPr bwMode="auto">
            <a:xfrm>
              <a:off x="4215873" y="1433548"/>
              <a:ext cx="18720" cy="2016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 bwMode="auto">
          <a:xfrm>
            <a:off x="379353" y="724001"/>
            <a:ext cx="147240" cy="269640"/>
            <a:chOff x="234273" y="707427"/>
            <a:chExt cx="147240" cy="269640"/>
          </a:xfrm>
        </p:grpSpPr>
        <p:pic>
          <p:nvPicPr>
            <p:cNvPr id="120" name="Рукописный ввод 119"/>
            <p:cNvPicPr/>
            <p:nvPr/>
          </p:nvPicPr>
          <p:blipFill>
            <a:blip r:embed="rId80"/>
            <a:stretch/>
          </p:blipFill>
          <p:spPr bwMode="auto">
            <a:xfrm>
              <a:off x="225633" y="698427"/>
              <a:ext cx="121320" cy="241560"/>
            </a:xfrm>
            <a:prstGeom prst="rect">
              <a:avLst/>
            </a:prstGeom>
          </p:spPr>
        </p:pic>
        <p:pic>
          <p:nvPicPr>
            <p:cNvPr id="121" name="Рукописный ввод 120"/>
            <p:cNvPicPr/>
            <p:nvPr/>
          </p:nvPicPr>
          <p:blipFill>
            <a:blip r:embed="rId81"/>
            <a:stretch/>
          </p:blipFill>
          <p:spPr bwMode="auto">
            <a:xfrm>
              <a:off x="246873" y="934228"/>
              <a:ext cx="83520" cy="22320"/>
            </a:xfrm>
            <a:prstGeom prst="rect">
              <a:avLst/>
            </a:prstGeom>
          </p:spPr>
        </p:pic>
        <p:pic>
          <p:nvPicPr>
            <p:cNvPr id="126" name="Рукописный ввод 125"/>
            <p:cNvPicPr/>
            <p:nvPr/>
          </p:nvPicPr>
          <p:blipFill>
            <a:blip r:embed="rId79"/>
            <a:stretch/>
          </p:blipFill>
          <p:spPr bwMode="auto">
            <a:xfrm>
              <a:off x="370713" y="961948"/>
              <a:ext cx="19440" cy="23760"/>
            </a:xfrm>
            <a:prstGeom prst="rect">
              <a:avLst/>
            </a:prstGeom>
          </p:spPr>
        </p:pic>
      </p:grpSp>
      <p:grpSp>
        <p:nvGrpSpPr>
          <p:cNvPr id="130" name="Группа 129"/>
          <p:cNvGrpSpPr/>
          <p:nvPr/>
        </p:nvGrpSpPr>
        <p:grpSpPr bwMode="auto">
          <a:xfrm>
            <a:off x="7484000" y="693581"/>
            <a:ext cx="188640" cy="333000"/>
            <a:chOff x="7336353" y="686548"/>
            <a:chExt cx="188640" cy="333000"/>
          </a:xfrm>
        </p:grpSpPr>
        <p:pic>
          <p:nvPicPr>
            <p:cNvPr id="128" name="Рукописный ввод 127"/>
            <p:cNvPicPr/>
            <p:nvPr/>
          </p:nvPicPr>
          <p:blipFill>
            <a:blip r:embed="rId82"/>
            <a:stretch/>
          </p:blipFill>
          <p:spPr bwMode="auto">
            <a:xfrm>
              <a:off x="7327353" y="677548"/>
              <a:ext cx="155160" cy="348120"/>
            </a:xfrm>
            <a:prstGeom prst="rect">
              <a:avLst/>
            </a:prstGeom>
          </p:spPr>
        </p:pic>
        <p:pic>
          <p:nvPicPr>
            <p:cNvPr id="129" name="Рукописный ввод 128"/>
            <p:cNvPicPr/>
            <p:nvPr/>
          </p:nvPicPr>
          <p:blipFill>
            <a:blip r:embed="rId79"/>
            <a:stretch/>
          </p:blipFill>
          <p:spPr bwMode="auto">
            <a:xfrm>
              <a:off x="7514553" y="1009468"/>
              <a:ext cx="19440" cy="18720"/>
            </a:xfrm>
            <a:prstGeom prst="rect">
              <a:avLst/>
            </a:prstGeom>
          </p:spPr>
        </p:pic>
      </p:grpSp>
      <p:grpSp>
        <p:nvGrpSpPr>
          <p:cNvPr id="133" name="Группа 132"/>
          <p:cNvGrpSpPr/>
          <p:nvPr/>
        </p:nvGrpSpPr>
        <p:grpSpPr bwMode="auto">
          <a:xfrm>
            <a:off x="8060000" y="3169301"/>
            <a:ext cx="130320" cy="290880"/>
            <a:chOff x="7912353" y="3162268"/>
            <a:chExt cx="130320" cy="290880"/>
          </a:xfrm>
        </p:grpSpPr>
        <p:pic>
          <p:nvPicPr>
            <p:cNvPr id="131" name="Рукописный ввод 130"/>
            <p:cNvPicPr/>
            <p:nvPr/>
          </p:nvPicPr>
          <p:blipFill>
            <a:blip r:embed="rId83"/>
            <a:stretch/>
          </p:blipFill>
          <p:spPr bwMode="auto">
            <a:xfrm>
              <a:off x="7903713" y="3153628"/>
              <a:ext cx="90000" cy="308520"/>
            </a:xfrm>
            <a:prstGeom prst="rect">
              <a:avLst/>
            </a:prstGeom>
          </p:spPr>
        </p:pic>
        <p:pic>
          <p:nvPicPr>
            <p:cNvPr id="132" name="Рукописный ввод 131"/>
            <p:cNvPicPr/>
            <p:nvPr/>
          </p:nvPicPr>
          <p:blipFill>
            <a:blip r:embed="rId84"/>
            <a:stretch/>
          </p:blipFill>
          <p:spPr bwMode="auto">
            <a:xfrm>
              <a:off x="8033673" y="3427588"/>
              <a:ext cx="18000" cy="26640"/>
            </a:xfrm>
            <a:prstGeom prst="rect">
              <a:avLst/>
            </a:prstGeom>
          </p:spPr>
        </p:pic>
      </p:grpSp>
      <p:grpSp>
        <p:nvGrpSpPr>
          <p:cNvPr id="137" name="Группа 136"/>
          <p:cNvGrpSpPr/>
          <p:nvPr/>
        </p:nvGrpSpPr>
        <p:grpSpPr bwMode="auto">
          <a:xfrm>
            <a:off x="7520720" y="4835381"/>
            <a:ext cx="209160" cy="259560"/>
            <a:chOff x="7373073" y="4828348"/>
            <a:chExt cx="209160" cy="259560"/>
          </a:xfrm>
        </p:grpSpPr>
        <p:pic>
          <p:nvPicPr>
            <p:cNvPr id="134" name="Рукописный ввод 133"/>
            <p:cNvPicPr/>
            <p:nvPr/>
          </p:nvPicPr>
          <p:blipFill>
            <a:blip r:embed="rId85"/>
            <a:stretch/>
          </p:blipFill>
          <p:spPr bwMode="auto">
            <a:xfrm>
              <a:off x="7397913" y="4819708"/>
              <a:ext cx="186840" cy="62640"/>
            </a:xfrm>
            <a:prstGeom prst="rect">
              <a:avLst/>
            </a:prstGeom>
          </p:spPr>
        </p:pic>
        <p:pic>
          <p:nvPicPr>
            <p:cNvPr id="135" name="Рукописный ввод 134"/>
            <p:cNvPicPr/>
            <p:nvPr/>
          </p:nvPicPr>
          <p:blipFill>
            <a:blip r:embed="rId86"/>
            <a:stretch/>
          </p:blipFill>
          <p:spPr bwMode="auto">
            <a:xfrm>
              <a:off x="7364073" y="4845268"/>
              <a:ext cx="140760" cy="236160"/>
            </a:xfrm>
            <a:prstGeom prst="rect">
              <a:avLst/>
            </a:prstGeom>
          </p:spPr>
        </p:pic>
        <p:pic>
          <p:nvPicPr>
            <p:cNvPr id="136" name="Рукописный ввод 135"/>
            <p:cNvPicPr/>
            <p:nvPr/>
          </p:nvPicPr>
          <p:blipFill>
            <a:blip r:embed="rId79"/>
            <a:stretch/>
          </p:blipFill>
          <p:spPr bwMode="auto">
            <a:xfrm>
              <a:off x="7569633" y="5078908"/>
              <a:ext cx="21240" cy="18000"/>
            </a:xfrm>
            <a:prstGeom prst="rect">
              <a:avLst/>
            </a:prstGeom>
          </p:spPr>
        </p:pic>
      </p:grpSp>
      <p:grpSp>
        <p:nvGrpSpPr>
          <p:cNvPr id="140" name="Группа 139"/>
          <p:cNvGrpSpPr/>
          <p:nvPr/>
        </p:nvGrpSpPr>
        <p:grpSpPr bwMode="auto">
          <a:xfrm>
            <a:off x="4111755" y="4950503"/>
            <a:ext cx="214920" cy="234360"/>
            <a:chOff x="4045953" y="5160268"/>
            <a:chExt cx="214920" cy="234360"/>
          </a:xfrm>
        </p:grpSpPr>
        <p:pic>
          <p:nvPicPr>
            <p:cNvPr id="138" name="Рукописный ввод 137"/>
            <p:cNvPicPr/>
            <p:nvPr/>
          </p:nvPicPr>
          <p:blipFill>
            <a:blip r:embed="rId87"/>
            <a:stretch/>
          </p:blipFill>
          <p:spPr bwMode="auto">
            <a:xfrm>
              <a:off x="4037313" y="5151628"/>
              <a:ext cx="159120" cy="252000"/>
            </a:xfrm>
            <a:prstGeom prst="rect">
              <a:avLst/>
            </a:prstGeom>
          </p:spPr>
        </p:pic>
        <p:pic>
          <p:nvPicPr>
            <p:cNvPr id="139" name="Рукописный ввод 138"/>
            <p:cNvPicPr/>
            <p:nvPr/>
          </p:nvPicPr>
          <p:blipFill>
            <a:blip r:embed="rId88"/>
            <a:stretch/>
          </p:blipFill>
          <p:spPr bwMode="auto">
            <a:xfrm>
              <a:off x="4251513" y="5370148"/>
              <a:ext cx="18000" cy="27360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 bwMode="auto">
          <a:xfrm>
            <a:off x="321753" y="4595081"/>
            <a:ext cx="177840" cy="257400"/>
            <a:chOff x="183873" y="4555108"/>
            <a:chExt cx="177840" cy="257400"/>
          </a:xfrm>
        </p:grpSpPr>
        <p:pic>
          <p:nvPicPr>
            <p:cNvPr id="141" name="Рукописный ввод 140"/>
            <p:cNvPicPr/>
            <p:nvPr/>
          </p:nvPicPr>
          <p:blipFill>
            <a:blip r:embed="rId89"/>
            <a:stretch/>
          </p:blipFill>
          <p:spPr bwMode="auto">
            <a:xfrm>
              <a:off x="175233" y="4546468"/>
              <a:ext cx="132840" cy="264240"/>
            </a:xfrm>
            <a:prstGeom prst="rect">
              <a:avLst/>
            </a:prstGeom>
          </p:spPr>
        </p:pic>
        <p:pic>
          <p:nvPicPr>
            <p:cNvPr id="142" name="Рукописный ввод 141"/>
            <p:cNvPicPr/>
            <p:nvPr/>
          </p:nvPicPr>
          <p:blipFill>
            <a:blip r:embed="rId90"/>
            <a:stretch/>
          </p:blipFill>
          <p:spPr bwMode="auto">
            <a:xfrm>
              <a:off x="216993" y="4705948"/>
              <a:ext cx="88920" cy="28800"/>
            </a:xfrm>
            <a:prstGeom prst="rect">
              <a:avLst/>
            </a:prstGeom>
          </p:spPr>
        </p:pic>
        <p:pic>
          <p:nvPicPr>
            <p:cNvPr id="143" name="Рукописный ввод 142"/>
            <p:cNvPicPr/>
            <p:nvPr/>
          </p:nvPicPr>
          <p:blipFill>
            <a:blip r:embed="rId79"/>
            <a:stretch/>
          </p:blipFill>
          <p:spPr bwMode="auto">
            <a:xfrm>
              <a:off x="350913" y="4801708"/>
              <a:ext cx="19440" cy="19440"/>
            </a:xfrm>
            <a:prstGeom prst="rect">
              <a:avLst/>
            </a:prstGeom>
          </p:spPr>
        </p:pic>
      </p:grpSp>
      <p:sp>
        <p:nvSpPr>
          <p:cNvPr id="149" name="TextBox 148"/>
          <p:cNvSpPr txBox="1"/>
          <p:nvPr/>
        </p:nvSpPr>
        <p:spPr bwMode="auto">
          <a:xfrm>
            <a:off x="514400" y="6247072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№ 71 | Континент-тур| С грохотом по фермам</a:t>
            </a:r>
            <a:endParaRPr/>
          </a:p>
        </p:txBody>
      </p:sp>
      <p:sp>
        <p:nvSpPr>
          <p:cNvPr id="151" name="Google Shape;299;p3"/>
          <p:cNvSpPr txBox="1"/>
          <p:nvPr/>
        </p:nvSpPr>
        <p:spPr bwMode="auto">
          <a:xfrm rot="5400000">
            <a:off x="6282517" y="6494660"/>
            <a:ext cx="10830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r>
              <a:rPr lang="ru-RU">
                <a:solidFill>
                  <a:schemeClr val="bg1"/>
                </a:solidFill>
                <a:latin typeface="Bahnschrift SemiBold"/>
              </a:rPr>
              <a:t>ЭКОСИСТЕМА МАРШРУТА</a:t>
            </a:r>
            <a:endParaRPr/>
          </a:p>
        </p:txBody>
      </p:sp>
      <p:sp>
        <p:nvSpPr>
          <p:cNvPr id="152" name="TextBox 151"/>
          <p:cNvSpPr txBox="1"/>
          <p:nvPr/>
        </p:nvSpPr>
        <p:spPr bwMode="auto">
          <a:xfrm>
            <a:off x="11000236" y="6023036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18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grpSp>
        <p:nvGrpSpPr>
          <p:cNvPr id="155" name="Группа 154"/>
          <p:cNvGrpSpPr/>
          <p:nvPr/>
        </p:nvGrpSpPr>
        <p:grpSpPr bwMode="auto">
          <a:xfrm>
            <a:off x="4317800" y="4992341"/>
            <a:ext cx="236520" cy="146648"/>
            <a:chOff x="4170153" y="4985308"/>
            <a:chExt cx="236520" cy="146648"/>
          </a:xfrm>
        </p:grpSpPr>
        <p:pic>
          <p:nvPicPr>
            <p:cNvPr id="90" name="Рукописный ввод 89"/>
            <p:cNvPicPr/>
            <p:nvPr/>
          </p:nvPicPr>
          <p:blipFill>
            <a:blip r:embed="rId91"/>
            <a:stretch/>
          </p:blipFill>
          <p:spPr bwMode="auto">
            <a:xfrm>
              <a:off x="4262673" y="4989628"/>
              <a:ext cx="153000" cy="135360"/>
            </a:xfrm>
            <a:prstGeom prst="rect">
              <a:avLst/>
            </a:prstGeom>
          </p:spPr>
        </p:pic>
        <p:pic>
          <p:nvPicPr>
            <p:cNvPr id="91" name="Рукописный ввод 90"/>
            <p:cNvPicPr/>
            <p:nvPr/>
          </p:nvPicPr>
          <p:blipFill>
            <a:blip r:embed="rId92"/>
            <a:stretch/>
          </p:blipFill>
          <p:spPr bwMode="auto">
            <a:xfrm>
              <a:off x="4161153" y="4976668"/>
              <a:ext cx="112320" cy="54360"/>
            </a:xfrm>
            <a:prstGeom prst="rect">
              <a:avLst/>
            </a:prstGeom>
          </p:spPr>
        </p:pic>
        <p:pic>
          <p:nvPicPr>
            <p:cNvPr id="153" name="Рукописный ввод 152"/>
            <p:cNvPicPr/>
            <p:nvPr/>
          </p:nvPicPr>
          <p:blipFill>
            <a:blip r:embed="rId93"/>
            <a:stretch/>
          </p:blipFill>
          <p:spPr bwMode="auto">
            <a:xfrm>
              <a:off x="4306131" y="4986156"/>
              <a:ext cx="94320" cy="145440"/>
            </a:xfrm>
            <a:prstGeom prst="rect">
              <a:avLst/>
            </a:prstGeom>
          </p:spPr>
        </p:pic>
        <p:pic>
          <p:nvPicPr>
            <p:cNvPr id="154" name="Рукописный ввод 153"/>
            <p:cNvPicPr/>
            <p:nvPr/>
          </p:nvPicPr>
          <p:blipFill>
            <a:blip r:embed="rId94"/>
            <a:stretch/>
          </p:blipFill>
          <p:spPr bwMode="auto">
            <a:xfrm>
              <a:off x="4264371" y="4993716"/>
              <a:ext cx="150480" cy="146880"/>
            </a:xfrm>
            <a:prstGeom prst="rect">
              <a:avLst/>
            </a:prstGeom>
          </p:spPr>
        </p:pic>
      </p:grpSp>
      <p:grpSp>
        <p:nvGrpSpPr>
          <p:cNvPr id="157" name="Группа 156"/>
          <p:cNvGrpSpPr/>
          <p:nvPr/>
        </p:nvGrpSpPr>
        <p:grpSpPr bwMode="auto">
          <a:xfrm>
            <a:off x="7588400" y="4296461"/>
            <a:ext cx="200520" cy="427320"/>
            <a:chOff x="7440753" y="4289428"/>
            <a:chExt cx="200520" cy="427320"/>
          </a:xfrm>
        </p:grpSpPr>
        <p:pic>
          <p:nvPicPr>
            <p:cNvPr id="77" name="Рукописный ввод 76"/>
            <p:cNvPicPr/>
            <p:nvPr/>
          </p:nvPicPr>
          <p:blipFill>
            <a:blip r:embed="rId95"/>
            <a:stretch/>
          </p:blipFill>
          <p:spPr bwMode="auto">
            <a:xfrm>
              <a:off x="7517793" y="4565188"/>
              <a:ext cx="132120" cy="152280"/>
            </a:xfrm>
            <a:prstGeom prst="rect">
              <a:avLst/>
            </a:prstGeom>
          </p:spPr>
        </p:pic>
        <p:pic>
          <p:nvPicPr>
            <p:cNvPr id="78" name="Рукописный ввод 77"/>
            <p:cNvPicPr/>
            <p:nvPr/>
          </p:nvPicPr>
          <p:blipFill>
            <a:blip r:embed="rId96"/>
            <a:stretch/>
          </p:blipFill>
          <p:spPr bwMode="auto">
            <a:xfrm>
              <a:off x="7432113" y="4280428"/>
              <a:ext cx="191880" cy="350280"/>
            </a:xfrm>
            <a:prstGeom prst="rect">
              <a:avLst/>
            </a:prstGeom>
          </p:spPr>
        </p:pic>
        <p:pic>
          <p:nvPicPr>
            <p:cNvPr id="79" name="Рукописный ввод 78"/>
            <p:cNvPicPr/>
            <p:nvPr/>
          </p:nvPicPr>
          <p:blipFill>
            <a:blip r:embed="rId97"/>
            <a:stretch/>
          </p:blipFill>
          <p:spPr bwMode="auto">
            <a:xfrm>
              <a:off x="7472793" y="4357108"/>
              <a:ext cx="88200" cy="88560"/>
            </a:xfrm>
            <a:prstGeom prst="rect">
              <a:avLst/>
            </a:prstGeom>
          </p:spPr>
        </p:pic>
        <p:pic>
          <p:nvPicPr>
            <p:cNvPr id="80" name="Рукописный ввод 79"/>
            <p:cNvPicPr/>
            <p:nvPr/>
          </p:nvPicPr>
          <p:blipFill>
            <a:blip r:embed="rId98"/>
            <a:stretch/>
          </p:blipFill>
          <p:spPr bwMode="auto">
            <a:xfrm>
              <a:off x="7435353" y="4662748"/>
              <a:ext cx="133200" cy="63000"/>
            </a:xfrm>
            <a:prstGeom prst="rect">
              <a:avLst/>
            </a:prstGeom>
          </p:spPr>
        </p:pic>
        <p:pic>
          <p:nvPicPr>
            <p:cNvPr id="156" name="Рукописный ввод 155"/>
            <p:cNvPicPr/>
            <p:nvPr/>
          </p:nvPicPr>
          <p:blipFill>
            <a:blip r:embed="rId99"/>
            <a:stretch/>
          </p:blipFill>
          <p:spPr bwMode="auto">
            <a:xfrm>
              <a:off x="7517331" y="4582596"/>
              <a:ext cx="126359" cy="128160"/>
            </a:xfrm>
            <a:prstGeom prst="rect">
              <a:avLst/>
            </a:prstGeom>
          </p:spPr>
        </p:pic>
      </p:grpSp>
      <p:pic>
        <p:nvPicPr>
          <p:cNvPr id="158" name="Рукописный ввод 157"/>
          <p:cNvPicPr/>
          <p:nvPr/>
        </p:nvPicPr>
        <p:blipFill>
          <a:blip r:embed="rId100"/>
          <a:stretch/>
        </p:blipFill>
        <p:spPr bwMode="auto">
          <a:xfrm>
            <a:off x="1090298" y="2411989"/>
            <a:ext cx="88560" cy="129600"/>
          </a:xfrm>
          <a:prstGeom prst="rect">
            <a:avLst/>
          </a:prstGeom>
        </p:spPr>
      </p:pic>
      <p:pic>
        <p:nvPicPr>
          <p:cNvPr id="159" name="Рукописный ввод 158"/>
          <p:cNvPicPr/>
          <p:nvPr/>
        </p:nvPicPr>
        <p:blipFill>
          <a:blip r:embed="rId101"/>
          <a:stretch/>
        </p:blipFill>
        <p:spPr bwMode="auto">
          <a:xfrm>
            <a:off x="1224938" y="2764429"/>
            <a:ext cx="39240" cy="160560"/>
          </a:xfrm>
          <a:prstGeom prst="rect">
            <a:avLst/>
          </a:prstGeom>
        </p:spPr>
      </p:pic>
      <p:pic>
        <p:nvPicPr>
          <p:cNvPr id="160" name="Рукописный ввод 159"/>
          <p:cNvPicPr/>
          <p:nvPr/>
        </p:nvPicPr>
        <p:blipFill>
          <a:blip r:embed="rId102"/>
          <a:stretch/>
        </p:blipFill>
        <p:spPr bwMode="auto">
          <a:xfrm>
            <a:off x="1162658" y="3066829"/>
            <a:ext cx="83160" cy="191520"/>
          </a:xfrm>
          <a:prstGeom prst="rect">
            <a:avLst/>
          </a:prstGeom>
        </p:spPr>
      </p:pic>
      <p:pic>
        <p:nvPicPr>
          <p:cNvPr id="161" name="Рукописный ввод 160"/>
          <p:cNvPicPr/>
          <p:nvPr/>
        </p:nvPicPr>
        <p:blipFill>
          <a:blip r:embed="rId103"/>
          <a:stretch/>
        </p:blipFill>
        <p:spPr bwMode="auto">
          <a:xfrm>
            <a:off x="878617" y="3403789"/>
            <a:ext cx="190440" cy="156960"/>
          </a:xfrm>
          <a:prstGeom prst="rect">
            <a:avLst/>
          </a:prstGeom>
        </p:spPr>
      </p:pic>
      <p:pic>
        <p:nvPicPr>
          <p:cNvPr id="162" name="Рукописный ввод 161"/>
          <p:cNvPicPr/>
          <p:nvPr/>
        </p:nvPicPr>
        <p:blipFill>
          <a:blip r:embed="rId104"/>
          <a:stretch/>
        </p:blipFill>
        <p:spPr bwMode="auto">
          <a:xfrm>
            <a:off x="649658" y="3643909"/>
            <a:ext cx="178200" cy="186480"/>
          </a:xfrm>
          <a:prstGeom prst="rect">
            <a:avLst/>
          </a:prstGeom>
        </p:spPr>
      </p:pic>
      <p:grpSp>
        <p:nvGrpSpPr>
          <p:cNvPr id="165" name="Группа 164"/>
          <p:cNvGrpSpPr/>
          <p:nvPr/>
        </p:nvGrpSpPr>
        <p:grpSpPr bwMode="auto">
          <a:xfrm>
            <a:off x="607898" y="2662909"/>
            <a:ext cx="208800" cy="355320"/>
            <a:chOff x="460251" y="2655876"/>
            <a:chExt cx="208800" cy="355320"/>
          </a:xfrm>
        </p:grpSpPr>
        <p:pic>
          <p:nvPicPr>
            <p:cNvPr id="163" name="Рукописный ввод 162"/>
            <p:cNvPicPr/>
            <p:nvPr/>
          </p:nvPicPr>
          <p:blipFill>
            <a:blip r:embed="rId105"/>
            <a:stretch/>
          </p:blipFill>
          <p:spPr bwMode="auto">
            <a:xfrm>
              <a:off x="451611" y="2647236"/>
              <a:ext cx="149040" cy="372960"/>
            </a:xfrm>
            <a:prstGeom prst="rect">
              <a:avLst/>
            </a:prstGeom>
          </p:spPr>
        </p:pic>
        <p:pic>
          <p:nvPicPr>
            <p:cNvPr id="164" name="Рукописный ввод 163"/>
            <p:cNvPicPr/>
            <p:nvPr/>
          </p:nvPicPr>
          <p:blipFill>
            <a:blip r:embed="rId79"/>
            <a:stretch/>
          </p:blipFill>
          <p:spPr bwMode="auto">
            <a:xfrm>
              <a:off x="657891" y="2984916"/>
              <a:ext cx="19800" cy="18000"/>
            </a:xfrm>
            <a:prstGeom prst="rect">
              <a:avLst/>
            </a:prstGeom>
          </p:spPr>
        </p:pic>
      </p:grpSp>
      <p:sp>
        <p:nvSpPr>
          <p:cNvPr id="6" name="Google Shape;406;p9"/>
          <p:cNvSpPr/>
          <p:nvPr/>
        </p:nvSpPr>
        <p:spPr bwMode="auto">
          <a:xfrm>
            <a:off x="790153" y="2552317"/>
            <a:ext cx="3265440" cy="173171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SemiBold"/>
                <a:ea typeface="Helvetica Neue"/>
                <a:cs typeface="Helvetica Neue"/>
              </a:rPr>
              <a:t>Банки, фонды, НКО</a:t>
            </a:r>
            <a:endParaRPr lang="ru-RU" sz="1800" b="1" i="0" u="none" strike="noStrike" cap="none">
              <a:solidFill>
                <a:schemeClr val="bg1"/>
              </a:solidFill>
              <a:latin typeface="Bahnschrift SemiBol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800" b="1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 </a:t>
            </a: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Россельхозбанк, Ассоциация фермеров ФРиО, </a:t>
            </a: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r>
              <a:rPr lang="en-US" sz="1600" i="0" u="none" strike="noStrike" cap="none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Национальная ассоциация организаций сельского и экотуризма, Мой бизнес</a:t>
            </a:r>
            <a:endParaRPr sz="1600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pPr>
            <a:endParaRPr sz="1800" b="1" i="0" u="none" strike="noStrike" cap="none">
              <a:solidFill>
                <a:schemeClr val="bg1"/>
              </a:solidFill>
              <a:latin typeface="Bahnschrift Light SemiCondensed"/>
              <a:ea typeface="Helvetica Neue"/>
              <a:cs typeface="Helvetica Neue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563829" y="1118180"/>
            <a:ext cx="33777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800"/>
              <a:defRPr/>
            </a:pPr>
            <a:r>
              <a:rPr lang="ru-RU" sz="1600">
                <a:solidFill>
                  <a:schemeClr val="bg1"/>
                </a:solidFill>
                <a:latin typeface="Bahnschrift Light SemiCondensed"/>
                <a:ea typeface="Helvetica Neue"/>
                <a:cs typeface="Helvetica Neue"/>
              </a:rPr>
              <a:t>Гостевой дом “Форелевый хутор”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3648891" y="29071"/>
            <a:ext cx="4650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>
                <a:solidFill>
                  <a:schemeClr val="bg1"/>
                </a:solidFill>
              </a:rPr>
              <a:t>КОЛЛАБОРАЦИЯ</a:t>
            </a: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 l="2575" t="3737" r="3539" b="3521"/>
          <a:stretch/>
        </p:blipFill>
        <p:spPr bwMode="auto">
          <a:xfrm>
            <a:off x="303234" y="3904928"/>
            <a:ext cx="4881637" cy="2822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3234" y="786100"/>
            <a:ext cx="4881637" cy="3039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r="-49" b="28935"/>
          <a:stretch/>
        </p:blipFill>
        <p:spPr bwMode="auto">
          <a:xfrm>
            <a:off x="5358559" y="786100"/>
            <a:ext cx="6241257" cy="1957100"/>
          </a:xfrm>
          <a:prstGeom prst="rect">
            <a:avLst/>
          </a:prstGeom>
        </p:spPr>
      </p:pic>
      <p:pic>
        <p:nvPicPr>
          <p:cNvPr id="1026" name="Picture 2" descr="https://sun9-east.userapi.com/sun9-31/s/v1/ig2/Ki0oDM-iwqkfGry_k1uZgSYNSMAK7Rxx8ZaUrcJmP28MRDMRbdmNLbj4xWyJP3EpbaQcRu5ceR9GTbbwaFXGe9U7.jpg?size=1280x905&amp;quality=95&amp;type=album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550800" y="2840994"/>
            <a:ext cx="5496675" cy="38863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530047" y="628649"/>
            <a:ext cx="11153953" cy="1086909"/>
            <a:chOff x="795069" y="942973"/>
            <a:chExt cx="16730930" cy="1630364"/>
          </a:xfrm>
        </p:grpSpPr>
        <p:sp>
          <p:nvSpPr>
            <p:cNvPr id="4" name="object 4"/>
            <p:cNvSpPr/>
            <p:nvPr/>
          </p:nvSpPr>
          <p:spPr bwMode="auto">
            <a:xfrm>
              <a:off x="1066800" y="942973"/>
              <a:ext cx="16459200" cy="45719"/>
            </a:xfrm>
            <a:custGeom>
              <a:avLst/>
              <a:gdLst/>
              <a:ahLst/>
              <a:cxnLst/>
              <a:rect l="l" t="t" r="r" b="b"/>
              <a:pathLst>
                <a:path w="7810500" h="38100" extrusionOk="0">
                  <a:moveTo>
                    <a:pt x="0" y="38100"/>
                  </a:moveTo>
                  <a:lnTo>
                    <a:pt x="7810500" y="38100"/>
                  </a:lnTo>
                  <a:lnTo>
                    <a:pt x="7810500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DF1F1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200"/>
            </a:p>
          </p:txBody>
        </p:sp>
        <p:sp>
          <p:nvSpPr>
            <p:cNvPr id="6" name="object 6"/>
            <p:cNvSpPr/>
            <p:nvPr/>
          </p:nvSpPr>
          <p:spPr bwMode="auto">
            <a:xfrm>
              <a:off x="795069" y="1778951"/>
              <a:ext cx="1132840" cy="732790"/>
            </a:xfrm>
            <a:custGeom>
              <a:avLst/>
              <a:gdLst/>
              <a:ahLst/>
              <a:cxnLst/>
              <a:rect l="l" t="t" r="r" b="b"/>
              <a:pathLst>
                <a:path w="1132839" h="732789" extrusionOk="0">
                  <a:moveTo>
                    <a:pt x="38684" y="506933"/>
                  </a:moveTo>
                  <a:lnTo>
                    <a:pt x="965" y="506933"/>
                  </a:lnTo>
                  <a:lnTo>
                    <a:pt x="965" y="544474"/>
                  </a:lnTo>
                  <a:lnTo>
                    <a:pt x="38684" y="544474"/>
                  </a:lnTo>
                  <a:lnTo>
                    <a:pt x="38684" y="506933"/>
                  </a:lnTo>
                  <a:close/>
                </a:path>
                <a:path w="1132839" h="732789" extrusionOk="0">
                  <a:moveTo>
                    <a:pt x="38684" y="0"/>
                  </a:moveTo>
                  <a:lnTo>
                    <a:pt x="965" y="0"/>
                  </a:lnTo>
                  <a:lnTo>
                    <a:pt x="965" y="37541"/>
                  </a:lnTo>
                  <a:lnTo>
                    <a:pt x="38684" y="37541"/>
                  </a:lnTo>
                  <a:lnTo>
                    <a:pt x="38684" y="0"/>
                  </a:lnTo>
                  <a:close/>
                </a:path>
                <a:path w="1132839" h="732789" extrusionOk="0">
                  <a:moveTo>
                    <a:pt x="132981" y="694677"/>
                  </a:moveTo>
                  <a:lnTo>
                    <a:pt x="95262" y="694677"/>
                  </a:lnTo>
                  <a:lnTo>
                    <a:pt x="95262" y="732231"/>
                  </a:lnTo>
                  <a:lnTo>
                    <a:pt x="132981" y="732231"/>
                  </a:lnTo>
                  <a:lnTo>
                    <a:pt x="132981" y="694677"/>
                  </a:lnTo>
                  <a:close/>
                </a:path>
                <a:path w="1132839" h="732789" extrusionOk="0">
                  <a:moveTo>
                    <a:pt x="189560" y="112649"/>
                  </a:moveTo>
                  <a:lnTo>
                    <a:pt x="151841" y="112649"/>
                  </a:lnTo>
                  <a:lnTo>
                    <a:pt x="151841" y="150202"/>
                  </a:lnTo>
                  <a:lnTo>
                    <a:pt x="189560" y="150202"/>
                  </a:lnTo>
                  <a:lnTo>
                    <a:pt x="189560" y="112649"/>
                  </a:lnTo>
                  <a:close/>
                </a:path>
                <a:path w="1132839" h="732789" extrusionOk="0">
                  <a:moveTo>
                    <a:pt x="283857" y="506933"/>
                  </a:moveTo>
                  <a:lnTo>
                    <a:pt x="76403" y="506933"/>
                  </a:lnTo>
                  <a:lnTo>
                    <a:pt x="76403" y="544474"/>
                  </a:lnTo>
                  <a:lnTo>
                    <a:pt x="283857" y="544474"/>
                  </a:lnTo>
                  <a:lnTo>
                    <a:pt x="283857" y="506933"/>
                  </a:lnTo>
                  <a:close/>
                </a:path>
                <a:path w="1132839" h="732789" extrusionOk="0">
                  <a:moveTo>
                    <a:pt x="283857" y="0"/>
                  </a:moveTo>
                  <a:lnTo>
                    <a:pt x="76403" y="0"/>
                  </a:lnTo>
                  <a:lnTo>
                    <a:pt x="76403" y="37541"/>
                  </a:lnTo>
                  <a:lnTo>
                    <a:pt x="283857" y="37541"/>
                  </a:lnTo>
                  <a:lnTo>
                    <a:pt x="283857" y="0"/>
                  </a:lnTo>
                  <a:close/>
                </a:path>
                <a:path w="1132839" h="732789" extrusionOk="0">
                  <a:moveTo>
                    <a:pt x="378155" y="337947"/>
                  </a:moveTo>
                  <a:lnTo>
                    <a:pt x="376669" y="330657"/>
                  </a:lnTo>
                  <a:lnTo>
                    <a:pt x="372618" y="324688"/>
                  </a:lnTo>
                  <a:lnTo>
                    <a:pt x="366623" y="320649"/>
                  </a:lnTo>
                  <a:lnTo>
                    <a:pt x="359295" y="319176"/>
                  </a:lnTo>
                  <a:lnTo>
                    <a:pt x="351967" y="320649"/>
                  </a:lnTo>
                  <a:lnTo>
                    <a:pt x="345973" y="324688"/>
                  </a:lnTo>
                  <a:lnTo>
                    <a:pt x="341922" y="330657"/>
                  </a:lnTo>
                  <a:lnTo>
                    <a:pt x="340436" y="337947"/>
                  </a:lnTo>
                  <a:lnTo>
                    <a:pt x="340436" y="356730"/>
                  </a:lnTo>
                  <a:lnTo>
                    <a:pt x="341922" y="364020"/>
                  </a:lnTo>
                  <a:lnTo>
                    <a:pt x="345973" y="369989"/>
                  </a:lnTo>
                  <a:lnTo>
                    <a:pt x="351967" y="374015"/>
                  </a:lnTo>
                  <a:lnTo>
                    <a:pt x="359295" y="375500"/>
                  </a:lnTo>
                  <a:lnTo>
                    <a:pt x="366623" y="374015"/>
                  </a:lnTo>
                  <a:lnTo>
                    <a:pt x="372618" y="369989"/>
                  </a:lnTo>
                  <a:lnTo>
                    <a:pt x="376669" y="364020"/>
                  </a:lnTo>
                  <a:lnTo>
                    <a:pt x="378155" y="356730"/>
                  </a:lnTo>
                  <a:lnTo>
                    <a:pt x="378155" y="337947"/>
                  </a:lnTo>
                  <a:close/>
                </a:path>
                <a:path w="1132839" h="732789" extrusionOk="0">
                  <a:moveTo>
                    <a:pt x="453593" y="337947"/>
                  </a:moveTo>
                  <a:lnTo>
                    <a:pt x="452107" y="330657"/>
                  </a:lnTo>
                  <a:lnTo>
                    <a:pt x="448056" y="324688"/>
                  </a:lnTo>
                  <a:lnTo>
                    <a:pt x="442061" y="320649"/>
                  </a:lnTo>
                  <a:lnTo>
                    <a:pt x="434733" y="319176"/>
                  </a:lnTo>
                  <a:lnTo>
                    <a:pt x="427405" y="320649"/>
                  </a:lnTo>
                  <a:lnTo>
                    <a:pt x="421411" y="324688"/>
                  </a:lnTo>
                  <a:lnTo>
                    <a:pt x="417360" y="330657"/>
                  </a:lnTo>
                  <a:lnTo>
                    <a:pt x="415874" y="337947"/>
                  </a:lnTo>
                  <a:lnTo>
                    <a:pt x="415874" y="356730"/>
                  </a:lnTo>
                  <a:lnTo>
                    <a:pt x="417360" y="364020"/>
                  </a:lnTo>
                  <a:lnTo>
                    <a:pt x="421411" y="369989"/>
                  </a:lnTo>
                  <a:lnTo>
                    <a:pt x="427405" y="374015"/>
                  </a:lnTo>
                  <a:lnTo>
                    <a:pt x="434733" y="375500"/>
                  </a:lnTo>
                  <a:lnTo>
                    <a:pt x="442061" y="374015"/>
                  </a:lnTo>
                  <a:lnTo>
                    <a:pt x="448056" y="369989"/>
                  </a:lnTo>
                  <a:lnTo>
                    <a:pt x="452107" y="364020"/>
                  </a:lnTo>
                  <a:lnTo>
                    <a:pt x="453593" y="356730"/>
                  </a:lnTo>
                  <a:lnTo>
                    <a:pt x="453593" y="337947"/>
                  </a:lnTo>
                  <a:close/>
                </a:path>
                <a:path w="1132839" h="732789" extrusionOk="0">
                  <a:moveTo>
                    <a:pt x="529031" y="337947"/>
                  </a:moveTo>
                  <a:lnTo>
                    <a:pt x="527545" y="330657"/>
                  </a:lnTo>
                  <a:lnTo>
                    <a:pt x="523506" y="324688"/>
                  </a:lnTo>
                  <a:lnTo>
                    <a:pt x="517499" y="320649"/>
                  </a:lnTo>
                  <a:lnTo>
                    <a:pt x="510171" y="319176"/>
                  </a:lnTo>
                  <a:lnTo>
                    <a:pt x="502843" y="320649"/>
                  </a:lnTo>
                  <a:lnTo>
                    <a:pt x="496849" y="324688"/>
                  </a:lnTo>
                  <a:lnTo>
                    <a:pt x="492798" y="330657"/>
                  </a:lnTo>
                  <a:lnTo>
                    <a:pt x="491312" y="337947"/>
                  </a:lnTo>
                  <a:lnTo>
                    <a:pt x="491312" y="356730"/>
                  </a:lnTo>
                  <a:lnTo>
                    <a:pt x="492798" y="364020"/>
                  </a:lnTo>
                  <a:lnTo>
                    <a:pt x="496849" y="369989"/>
                  </a:lnTo>
                  <a:lnTo>
                    <a:pt x="502843" y="374015"/>
                  </a:lnTo>
                  <a:lnTo>
                    <a:pt x="510171" y="375500"/>
                  </a:lnTo>
                  <a:lnTo>
                    <a:pt x="517499" y="374015"/>
                  </a:lnTo>
                  <a:lnTo>
                    <a:pt x="523506" y="369989"/>
                  </a:lnTo>
                  <a:lnTo>
                    <a:pt x="527545" y="364020"/>
                  </a:lnTo>
                  <a:lnTo>
                    <a:pt x="529031" y="356730"/>
                  </a:lnTo>
                  <a:lnTo>
                    <a:pt x="529031" y="337947"/>
                  </a:lnTo>
                  <a:close/>
                </a:path>
                <a:path w="1132839" h="732789" extrusionOk="0">
                  <a:moveTo>
                    <a:pt x="604469" y="337947"/>
                  </a:moveTo>
                  <a:lnTo>
                    <a:pt x="602983" y="330657"/>
                  </a:lnTo>
                  <a:lnTo>
                    <a:pt x="598944" y="324688"/>
                  </a:lnTo>
                  <a:lnTo>
                    <a:pt x="592937" y="320649"/>
                  </a:lnTo>
                  <a:lnTo>
                    <a:pt x="585609" y="319176"/>
                  </a:lnTo>
                  <a:lnTo>
                    <a:pt x="578281" y="320649"/>
                  </a:lnTo>
                  <a:lnTo>
                    <a:pt x="572287" y="324688"/>
                  </a:lnTo>
                  <a:lnTo>
                    <a:pt x="568236" y="330657"/>
                  </a:lnTo>
                  <a:lnTo>
                    <a:pt x="566750" y="337947"/>
                  </a:lnTo>
                  <a:lnTo>
                    <a:pt x="566750" y="356730"/>
                  </a:lnTo>
                  <a:lnTo>
                    <a:pt x="568236" y="364020"/>
                  </a:lnTo>
                  <a:lnTo>
                    <a:pt x="572287" y="369989"/>
                  </a:lnTo>
                  <a:lnTo>
                    <a:pt x="578281" y="374015"/>
                  </a:lnTo>
                  <a:lnTo>
                    <a:pt x="585609" y="375500"/>
                  </a:lnTo>
                  <a:lnTo>
                    <a:pt x="592937" y="374015"/>
                  </a:lnTo>
                  <a:lnTo>
                    <a:pt x="598944" y="369989"/>
                  </a:lnTo>
                  <a:lnTo>
                    <a:pt x="602983" y="364020"/>
                  </a:lnTo>
                  <a:lnTo>
                    <a:pt x="604469" y="356730"/>
                  </a:lnTo>
                  <a:lnTo>
                    <a:pt x="604469" y="337947"/>
                  </a:lnTo>
                  <a:close/>
                </a:path>
                <a:path w="1132839" h="732789" extrusionOk="0">
                  <a:moveTo>
                    <a:pt x="679907" y="337947"/>
                  </a:moveTo>
                  <a:lnTo>
                    <a:pt x="678421" y="330657"/>
                  </a:lnTo>
                  <a:lnTo>
                    <a:pt x="674382" y="324688"/>
                  </a:lnTo>
                  <a:lnTo>
                    <a:pt x="668388" y="320649"/>
                  </a:lnTo>
                  <a:lnTo>
                    <a:pt x="661047" y="319176"/>
                  </a:lnTo>
                  <a:lnTo>
                    <a:pt x="653719" y="320649"/>
                  </a:lnTo>
                  <a:lnTo>
                    <a:pt x="647725" y="324688"/>
                  </a:lnTo>
                  <a:lnTo>
                    <a:pt x="643674" y="330657"/>
                  </a:lnTo>
                  <a:lnTo>
                    <a:pt x="642188" y="337947"/>
                  </a:lnTo>
                  <a:lnTo>
                    <a:pt x="642188" y="356730"/>
                  </a:lnTo>
                  <a:lnTo>
                    <a:pt x="643674" y="364020"/>
                  </a:lnTo>
                  <a:lnTo>
                    <a:pt x="647725" y="369989"/>
                  </a:lnTo>
                  <a:lnTo>
                    <a:pt x="653719" y="374015"/>
                  </a:lnTo>
                  <a:lnTo>
                    <a:pt x="661047" y="375500"/>
                  </a:lnTo>
                  <a:lnTo>
                    <a:pt x="668388" y="374015"/>
                  </a:lnTo>
                  <a:lnTo>
                    <a:pt x="674382" y="369989"/>
                  </a:lnTo>
                  <a:lnTo>
                    <a:pt x="678421" y="364020"/>
                  </a:lnTo>
                  <a:lnTo>
                    <a:pt x="679907" y="356730"/>
                  </a:lnTo>
                  <a:lnTo>
                    <a:pt x="679907" y="337947"/>
                  </a:lnTo>
                  <a:close/>
                </a:path>
                <a:path w="1132839" h="732789" extrusionOk="0">
                  <a:moveTo>
                    <a:pt x="755357" y="337947"/>
                  </a:moveTo>
                  <a:lnTo>
                    <a:pt x="753872" y="330657"/>
                  </a:lnTo>
                  <a:lnTo>
                    <a:pt x="749820" y="324688"/>
                  </a:lnTo>
                  <a:lnTo>
                    <a:pt x="743826" y="320649"/>
                  </a:lnTo>
                  <a:lnTo>
                    <a:pt x="736498" y="319176"/>
                  </a:lnTo>
                  <a:lnTo>
                    <a:pt x="729157" y="320649"/>
                  </a:lnTo>
                  <a:lnTo>
                    <a:pt x="723163" y="324688"/>
                  </a:lnTo>
                  <a:lnTo>
                    <a:pt x="719124" y="330657"/>
                  </a:lnTo>
                  <a:lnTo>
                    <a:pt x="717638" y="337947"/>
                  </a:lnTo>
                  <a:lnTo>
                    <a:pt x="717638" y="356730"/>
                  </a:lnTo>
                  <a:lnTo>
                    <a:pt x="719124" y="364020"/>
                  </a:lnTo>
                  <a:lnTo>
                    <a:pt x="723163" y="369989"/>
                  </a:lnTo>
                  <a:lnTo>
                    <a:pt x="729157" y="374015"/>
                  </a:lnTo>
                  <a:lnTo>
                    <a:pt x="736498" y="375500"/>
                  </a:lnTo>
                  <a:lnTo>
                    <a:pt x="743826" y="374015"/>
                  </a:lnTo>
                  <a:lnTo>
                    <a:pt x="749820" y="369989"/>
                  </a:lnTo>
                  <a:lnTo>
                    <a:pt x="753872" y="364020"/>
                  </a:lnTo>
                  <a:lnTo>
                    <a:pt x="755357" y="356730"/>
                  </a:lnTo>
                  <a:lnTo>
                    <a:pt x="755357" y="337947"/>
                  </a:lnTo>
                  <a:close/>
                </a:path>
                <a:path w="1132839" h="732789" extrusionOk="0">
                  <a:moveTo>
                    <a:pt x="830795" y="337947"/>
                  </a:moveTo>
                  <a:lnTo>
                    <a:pt x="829310" y="330657"/>
                  </a:lnTo>
                  <a:lnTo>
                    <a:pt x="825258" y="324688"/>
                  </a:lnTo>
                  <a:lnTo>
                    <a:pt x="819264" y="320649"/>
                  </a:lnTo>
                  <a:lnTo>
                    <a:pt x="811936" y="319176"/>
                  </a:lnTo>
                  <a:lnTo>
                    <a:pt x="804608" y="320649"/>
                  </a:lnTo>
                  <a:lnTo>
                    <a:pt x="798601" y="324688"/>
                  </a:lnTo>
                  <a:lnTo>
                    <a:pt x="794562" y="330657"/>
                  </a:lnTo>
                  <a:lnTo>
                    <a:pt x="793076" y="337947"/>
                  </a:lnTo>
                  <a:lnTo>
                    <a:pt x="793076" y="356730"/>
                  </a:lnTo>
                  <a:lnTo>
                    <a:pt x="794562" y="364020"/>
                  </a:lnTo>
                  <a:lnTo>
                    <a:pt x="798601" y="369989"/>
                  </a:lnTo>
                  <a:lnTo>
                    <a:pt x="804608" y="374015"/>
                  </a:lnTo>
                  <a:lnTo>
                    <a:pt x="811936" y="375500"/>
                  </a:lnTo>
                  <a:lnTo>
                    <a:pt x="819264" y="374015"/>
                  </a:lnTo>
                  <a:lnTo>
                    <a:pt x="825258" y="369989"/>
                  </a:lnTo>
                  <a:lnTo>
                    <a:pt x="829310" y="364020"/>
                  </a:lnTo>
                  <a:lnTo>
                    <a:pt x="830795" y="356730"/>
                  </a:lnTo>
                  <a:lnTo>
                    <a:pt x="830795" y="337947"/>
                  </a:lnTo>
                  <a:close/>
                </a:path>
                <a:path w="1132839" h="732789" extrusionOk="0">
                  <a:moveTo>
                    <a:pt x="1132547" y="390537"/>
                  </a:moveTo>
                  <a:lnTo>
                    <a:pt x="1128064" y="362064"/>
                  </a:lnTo>
                  <a:lnTo>
                    <a:pt x="1115428" y="336740"/>
                  </a:lnTo>
                  <a:lnTo>
                    <a:pt x="1109573" y="330619"/>
                  </a:lnTo>
                  <a:lnTo>
                    <a:pt x="1095844" y="316255"/>
                  </a:lnTo>
                  <a:lnTo>
                    <a:pt x="1094828" y="315696"/>
                  </a:lnTo>
                  <a:lnTo>
                    <a:pt x="1094828" y="390537"/>
                  </a:lnTo>
                  <a:lnTo>
                    <a:pt x="1094828" y="395452"/>
                  </a:lnTo>
                  <a:lnTo>
                    <a:pt x="1091590" y="399630"/>
                  </a:lnTo>
                  <a:lnTo>
                    <a:pt x="903732" y="450596"/>
                  </a:lnTo>
                  <a:lnTo>
                    <a:pt x="837349" y="450596"/>
                  </a:lnTo>
                  <a:lnTo>
                    <a:pt x="842505" y="446570"/>
                  </a:lnTo>
                  <a:lnTo>
                    <a:pt x="819073" y="417080"/>
                  </a:lnTo>
                  <a:lnTo>
                    <a:pt x="465899" y="694677"/>
                  </a:lnTo>
                  <a:lnTo>
                    <a:pt x="356793" y="694677"/>
                  </a:lnTo>
                  <a:lnTo>
                    <a:pt x="520458" y="450303"/>
                  </a:lnTo>
                  <a:lnTo>
                    <a:pt x="525868" y="442239"/>
                  </a:lnTo>
                  <a:lnTo>
                    <a:pt x="494487" y="421411"/>
                  </a:lnTo>
                  <a:lnTo>
                    <a:pt x="475107" y="450303"/>
                  </a:lnTo>
                  <a:lnTo>
                    <a:pt x="128041" y="323062"/>
                  </a:lnTo>
                  <a:lnTo>
                    <a:pt x="49136" y="150202"/>
                  </a:lnTo>
                  <a:lnTo>
                    <a:pt x="68592" y="150202"/>
                  </a:lnTo>
                  <a:lnTo>
                    <a:pt x="198615" y="279641"/>
                  </a:lnTo>
                  <a:lnTo>
                    <a:pt x="203403" y="281622"/>
                  </a:lnTo>
                  <a:lnTo>
                    <a:pt x="887374" y="281622"/>
                  </a:lnTo>
                  <a:lnTo>
                    <a:pt x="887374" y="356730"/>
                  </a:lnTo>
                  <a:lnTo>
                    <a:pt x="888860" y="364020"/>
                  </a:lnTo>
                  <a:lnTo>
                    <a:pt x="892911" y="369989"/>
                  </a:lnTo>
                  <a:lnTo>
                    <a:pt x="898906" y="374015"/>
                  </a:lnTo>
                  <a:lnTo>
                    <a:pt x="906233" y="375500"/>
                  </a:lnTo>
                  <a:lnTo>
                    <a:pt x="1019390" y="375500"/>
                  </a:lnTo>
                  <a:lnTo>
                    <a:pt x="1026718" y="374015"/>
                  </a:lnTo>
                  <a:lnTo>
                    <a:pt x="1032713" y="369989"/>
                  </a:lnTo>
                  <a:lnTo>
                    <a:pt x="1036764" y="364020"/>
                  </a:lnTo>
                  <a:lnTo>
                    <a:pt x="1038250" y="356730"/>
                  </a:lnTo>
                  <a:lnTo>
                    <a:pt x="1038250" y="337947"/>
                  </a:lnTo>
                  <a:lnTo>
                    <a:pt x="1038250" y="330619"/>
                  </a:lnTo>
                  <a:lnTo>
                    <a:pt x="1084567" y="358228"/>
                  </a:lnTo>
                  <a:lnTo>
                    <a:pt x="1094828" y="390537"/>
                  </a:lnTo>
                  <a:lnTo>
                    <a:pt x="1094828" y="315696"/>
                  </a:lnTo>
                  <a:lnTo>
                    <a:pt x="1070521" y="302310"/>
                  </a:lnTo>
                  <a:lnTo>
                    <a:pt x="1035405" y="289623"/>
                  </a:lnTo>
                  <a:lnTo>
                    <a:pt x="1000531" y="276999"/>
                  </a:lnTo>
                  <a:lnTo>
                    <a:pt x="1000531" y="316979"/>
                  </a:lnTo>
                  <a:lnTo>
                    <a:pt x="1000531" y="337947"/>
                  </a:lnTo>
                  <a:lnTo>
                    <a:pt x="925093" y="337947"/>
                  </a:lnTo>
                  <a:lnTo>
                    <a:pt x="925093" y="289623"/>
                  </a:lnTo>
                  <a:lnTo>
                    <a:pt x="1000531" y="316979"/>
                  </a:lnTo>
                  <a:lnTo>
                    <a:pt x="1000531" y="276999"/>
                  </a:lnTo>
                  <a:lnTo>
                    <a:pt x="912710" y="245173"/>
                  </a:lnTo>
                  <a:lnTo>
                    <a:pt x="910793" y="244513"/>
                  </a:lnTo>
                  <a:lnTo>
                    <a:pt x="908812" y="244297"/>
                  </a:lnTo>
                  <a:lnTo>
                    <a:pt x="906678" y="244221"/>
                  </a:lnTo>
                  <a:lnTo>
                    <a:pt x="906449" y="244068"/>
                  </a:lnTo>
                  <a:lnTo>
                    <a:pt x="737158" y="244068"/>
                  </a:lnTo>
                  <a:lnTo>
                    <a:pt x="652805" y="202095"/>
                  </a:lnTo>
                  <a:lnTo>
                    <a:pt x="652805" y="244068"/>
                  </a:lnTo>
                  <a:lnTo>
                    <a:pt x="476427" y="244068"/>
                  </a:lnTo>
                  <a:lnTo>
                    <a:pt x="382130" y="150202"/>
                  </a:lnTo>
                  <a:lnTo>
                    <a:pt x="464210" y="150202"/>
                  </a:lnTo>
                  <a:lnTo>
                    <a:pt x="652805" y="244068"/>
                  </a:lnTo>
                  <a:lnTo>
                    <a:pt x="652805" y="202095"/>
                  </a:lnTo>
                  <a:lnTo>
                    <a:pt x="474446" y="113309"/>
                  </a:lnTo>
                  <a:lnTo>
                    <a:pt x="471576" y="112649"/>
                  </a:lnTo>
                  <a:lnTo>
                    <a:pt x="227279" y="112649"/>
                  </a:lnTo>
                  <a:lnTo>
                    <a:pt x="227279" y="150202"/>
                  </a:lnTo>
                  <a:lnTo>
                    <a:pt x="328803" y="150202"/>
                  </a:lnTo>
                  <a:lnTo>
                    <a:pt x="423100" y="244068"/>
                  </a:lnTo>
                  <a:lnTo>
                    <a:pt x="216230" y="244068"/>
                  </a:lnTo>
                  <a:lnTo>
                    <a:pt x="121932" y="150202"/>
                  </a:lnTo>
                  <a:lnTo>
                    <a:pt x="86194" y="114630"/>
                  </a:lnTo>
                  <a:lnTo>
                    <a:pt x="81407" y="112649"/>
                  </a:lnTo>
                  <a:lnTo>
                    <a:pt x="13411" y="112649"/>
                  </a:lnTo>
                  <a:lnTo>
                    <a:pt x="7442" y="115874"/>
                  </a:lnTo>
                  <a:lnTo>
                    <a:pt x="3975" y="121297"/>
                  </a:lnTo>
                  <a:lnTo>
                    <a:pt x="520" y="126580"/>
                  </a:lnTo>
                  <a:lnTo>
                    <a:pt x="0" y="133400"/>
                  </a:lnTo>
                  <a:lnTo>
                    <a:pt x="99021" y="350266"/>
                  </a:lnTo>
                  <a:lnTo>
                    <a:pt x="102844" y="353796"/>
                  </a:lnTo>
                  <a:lnTo>
                    <a:pt x="453593" y="482498"/>
                  </a:lnTo>
                  <a:lnTo>
                    <a:pt x="311480" y="694677"/>
                  </a:lnTo>
                  <a:lnTo>
                    <a:pt x="170700" y="694677"/>
                  </a:lnTo>
                  <a:lnTo>
                    <a:pt x="170700" y="732231"/>
                  </a:lnTo>
                  <a:lnTo>
                    <a:pt x="476732" y="732231"/>
                  </a:lnTo>
                  <a:lnTo>
                    <a:pt x="480860" y="730758"/>
                  </a:lnTo>
                  <a:lnTo>
                    <a:pt x="484174" y="728192"/>
                  </a:lnTo>
                  <a:lnTo>
                    <a:pt x="789533" y="488149"/>
                  </a:lnTo>
                  <a:lnTo>
                    <a:pt x="907923" y="488149"/>
                  </a:lnTo>
                  <a:lnTo>
                    <a:pt x="909548" y="487934"/>
                  </a:lnTo>
                  <a:lnTo>
                    <a:pt x="1047292" y="450596"/>
                  </a:lnTo>
                  <a:lnTo>
                    <a:pt x="1096822" y="437184"/>
                  </a:lnTo>
                  <a:lnTo>
                    <a:pt x="1111288" y="430504"/>
                  </a:lnTo>
                  <a:lnTo>
                    <a:pt x="1122591" y="419823"/>
                  </a:lnTo>
                  <a:lnTo>
                    <a:pt x="1129931" y="406171"/>
                  </a:lnTo>
                  <a:lnTo>
                    <a:pt x="1132547" y="390537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200"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5915552" y="2328955"/>
              <a:ext cx="72329" cy="72838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200"/>
            </a:p>
          </p:txBody>
        </p:sp>
        <p:sp>
          <p:nvSpPr>
            <p:cNvPr id="8" name="object 8"/>
            <p:cNvSpPr/>
            <p:nvPr/>
          </p:nvSpPr>
          <p:spPr bwMode="auto">
            <a:xfrm>
              <a:off x="6385693" y="2328955"/>
              <a:ext cx="72329" cy="72838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200"/>
            </a:p>
          </p:txBody>
        </p:sp>
        <p:sp>
          <p:nvSpPr>
            <p:cNvPr id="9" name="object 9"/>
            <p:cNvSpPr/>
            <p:nvPr/>
          </p:nvSpPr>
          <p:spPr bwMode="auto">
            <a:xfrm>
              <a:off x="5047431" y="1883047"/>
              <a:ext cx="1085216" cy="619125"/>
            </a:xfrm>
            <a:custGeom>
              <a:avLst/>
              <a:gdLst/>
              <a:ahLst/>
              <a:cxnLst/>
              <a:rect l="l" t="t" r="r" b="b"/>
              <a:pathLst>
                <a:path w="1085215" h="619125" extrusionOk="0">
                  <a:moveTo>
                    <a:pt x="506310" y="400608"/>
                  </a:moveTo>
                  <a:lnTo>
                    <a:pt x="470141" y="400608"/>
                  </a:lnTo>
                  <a:lnTo>
                    <a:pt x="470141" y="437019"/>
                  </a:lnTo>
                  <a:lnTo>
                    <a:pt x="506310" y="437019"/>
                  </a:lnTo>
                  <a:lnTo>
                    <a:pt x="506310" y="400608"/>
                  </a:lnTo>
                  <a:close/>
                </a:path>
                <a:path w="1085215" h="619125" extrusionOk="0">
                  <a:moveTo>
                    <a:pt x="614807" y="400608"/>
                  </a:moveTo>
                  <a:lnTo>
                    <a:pt x="578637" y="400608"/>
                  </a:lnTo>
                  <a:lnTo>
                    <a:pt x="578637" y="437019"/>
                  </a:lnTo>
                  <a:lnTo>
                    <a:pt x="614807" y="437019"/>
                  </a:lnTo>
                  <a:lnTo>
                    <a:pt x="614807" y="400608"/>
                  </a:lnTo>
                  <a:close/>
                </a:path>
                <a:path w="1085215" h="619125" extrusionOk="0">
                  <a:moveTo>
                    <a:pt x="1084948" y="18199"/>
                  </a:moveTo>
                  <a:lnTo>
                    <a:pt x="1083525" y="11125"/>
                  </a:lnTo>
                  <a:lnTo>
                    <a:pt x="1079639" y="5334"/>
                  </a:lnTo>
                  <a:lnTo>
                    <a:pt x="1073886" y="1435"/>
                  </a:lnTo>
                  <a:lnTo>
                    <a:pt x="1066863" y="0"/>
                  </a:lnTo>
                  <a:lnTo>
                    <a:pt x="1048778" y="0"/>
                  </a:lnTo>
                  <a:lnTo>
                    <a:pt x="1048778" y="36410"/>
                  </a:lnTo>
                  <a:lnTo>
                    <a:pt x="1048778" y="265595"/>
                  </a:lnTo>
                  <a:lnTo>
                    <a:pt x="1048778" y="327761"/>
                  </a:lnTo>
                  <a:lnTo>
                    <a:pt x="1048778" y="364185"/>
                  </a:lnTo>
                  <a:lnTo>
                    <a:pt x="940282" y="364185"/>
                  </a:lnTo>
                  <a:lnTo>
                    <a:pt x="940282" y="400608"/>
                  </a:lnTo>
                  <a:lnTo>
                    <a:pt x="1048778" y="400608"/>
                  </a:lnTo>
                  <a:lnTo>
                    <a:pt x="1048778" y="437019"/>
                  </a:lnTo>
                  <a:lnTo>
                    <a:pt x="940282" y="437019"/>
                  </a:lnTo>
                  <a:lnTo>
                    <a:pt x="940282" y="473443"/>
                  </a:lnTo>
                  <a:lnTo>
                    <a:pt x="1048778" y="473443"/>
                  </a:lnTo>
                  <a:lnTo>
                    <a:pt x="1048778" y="509866"/>
                  </a:lnTo>
                  <a:lnTo>
                    <a:pt x="902284" y="509866"/>
                  </a:lnTo>
                  <a:lnTo>
                    <a:pt x="891032" y="480961"/>
                  </a:lnTo>
                  <a:lnTo>
                    <a:pt x="884593" y="473443"/>
                  </a:lnTo>
                  <a:lnTo>
                    <a:pt x="871220" y="457860"/>
                  </a:lnTo>
                  <a:lnTo>
                    <a:pt x="867956" y="455980"/>
                  </a:lnTo>
                  <a:lnTo>
                    <a:pt x="867956" y="528078"/>
                  </a:lnTo>
                  <a:lnTo>
                    <a:pt x="863688" y="549325"/>
                  </a:lnTo>
                  <a:lnTo>
                    <a:pt x="852068" y="566699"/>
                  </a:lnTo>
                  <a:lnTo>
                    <a:pt x="834821" y="578408"/>
                  </a:lnTo>
                  <a:lnTo>
                    <a:pt x="813714" y="582701"/>
                  </a:lnTo>
                  <a:lnTo>
                    <a:pt x="792594" y="578408"/>
                  </a:lnTo>
                  <a:lnTo>
                    <a:pt x="775360" y="566699"/>
                  </a:lnTo>
                  <a:lnTo>
                    <a:pt x="763727" y="549325"/>
                  </a:lnTo>
                  <a:lnTo>
                    <a:pt x="763117" y="546277"/>
                  </a:lnTo>
                  <a:lnTo>
                    <a:pt x="759460" y="528078"/>
                  </a:lnTo>
                  <a:lnTo>
                    <a:pt x="763117" y="509866"/>
                  </a:lnTo>
                  <a:lnTo>
                    <a:pt x="763727" y="506818"/>
                  </a:lnTo>
                  <a:lnTo>
                    <a:pt x="775360" y="489445"/>
                  </a:lnTo>
                  <a:lnTo>
                    <a:pt x="792594" y="477735"/>
                  </a:lnTo>
                  <a:lnTo>
                    <a:pt x="813714" y="473443"/>
                  </a:lnTo>
                  <a:lnTo>
                    <a:pt x="834821" y="477735"/>
                  </a:lnTo>
                  <a:lnTo>
                    <a:pt x="852068" y="489445"/>
                  </a:lnTo>
                  <a:lnTo>
                    <a:pt x="863688" y="506818"/>
                  </a:lnTo>
                  <a:lnTo>
                    <a:pt x="867956" y="528078"/>
                  </a:lnTo>
                  <a:lnTo>
                    <a:pt x="867956" y="455980"/>
                  </a:lnTo>
                  <a:lnTo>
                    <a:pt x="844778" y="442569"/>
                  </a:lnTo>
                  <a:lnTo>
                    <a:pt x="813714" y="437019"/>
                  </a:lnTo>
                  <a:lnTo>
                    <a:pt x="782637" y="442569"/>
                  </a:lnTo>
                  <a:lnTo>
                    <a:pt x="756208" y="457860"/>
                  </a:lnTo>
                  <a:lnTo>
                    <a:pt x="736384" y="480961"/>
                  </a:lnTo>
                  <a:lnTo>
                    <a:pt x="725131" y="509866"/>
                  </a:lnTo>
                  <a:lnTo>
                    <a:pt x="432142" y="509866"/>
                  </a:lnTo>
                  <a:lnTo>
                    <a:pt x="420890" y="480961"/>
                  </a:lnTo>
                  <a:lnTo>
                    <a:pt x="414451" y="473443"/>
                  </a:lnTo>
                  <a:lnTo>
                    <a:pt x="401078" y="457860"/>
                  </a:lnTo>
                  <a:lnTo>
                    <a:pt x="397814" y="455980"/>
                  </a:lnTo>
                  <a:lnTo>
                    <a:pt x="397814" y="528078"/>
                  </a:lnTo>
                  <a:lnTo>
                    <a:pt x="393547" y="549325"/>
                  </a:lnTo>
                  <a:lnTo>
                    <a:pt x="381927" y="566699"/>
                  </a:lnTo>
                  <a:lnTo>
                    <a:pt x="364680" y="578408"/>
                  </a:lnTo>
                  <a:lnTo>
                    <a:pt x="343573" y="582701"/>
                  </a:lnTo>
                  <a:lnTo>
                    <a:pt x="322453" y="578408"/>
                  </a:lnTo>
                  <a:lnTo>
                    <a:pt x="305219" y="566699"/>
                  </a:lnTo>
                  <a:lnTo>
                    <a:pt x="293585" y="549325"/>
                  </a:lnTo>
                  <a:lnTo>
                    <a:pt x="289318" y="528078"/>
                  </a:lnTo>
                  <a:lnTo>
                    <a:pt x="292976" y="509866"/>
                  </a:lnTo>
                  <a:lnTo>
                    <a:pt x="293585" y="506818"/>
                  </a:lnTo>
                  <a:lnTo>
                    <a:pt x="305219" y="489445"/>
                  </a:lnTo>
                  <a:lnTo>
                    <a:pt x="322453" y="477735"/>
                  </a:lnTo>
                  <a:lnTo>
                    <a:pt x="343573" y="473443"/>
                  </a:lnTo>
                  <a:lnTo>
                    <a:pt x="364680" y="477735"/>
                  </a:lnTo>
                  <a:lnTo>
                    <a:pt x="381927" y="489445"/>
                  </a:lnTo>
                  <a:lnTo>
                    <a:pt x="393547" y="506818"/>
                  </a:lnTo>
                  <a:lnTo>
                    <a:pt x="397814" y="528078"/>
                  </a:lnTo>
                  <a:lnTo>
                    <a:pt x="397814" y="455980"/>
                  </a:lnTo>
                  <a:lnTo>
                    <a:pt x="374637" y="442569"/>
                  </a:lnTo>
                  <a:lnTo>
                    <a:pt x="343573" y="437019"/>
                  </a:lnTo>
                  <a:lnTo>
                    <a:pt x="312496" y="442569"/>
                  </a:lnTo>
                  <a:lnTo>
                    <a:pt x="286067" y="457860"/>
                  </a:lnTo>
                  <a:lnTo>
                    <a:pt x="266242" y="480961"/>
                  </a:lnTo>
                  <a:lnTo>
                    <a:pt x="254990" y="509866"/>
                  </a:lnTo>
                  <a:lnTo>
                    <a:pt x="144665" y="509866"/>
                  </a:lnTo>
                  <a:lnTo>
                    <a:pt x="144665" y="473443"/>
                  </a:lnTo>
                  <a:lnTo>
                    <a:pt x="144665" y="455231"/>
                  </a:lnTo>
                  <a:lnTo>
                    <a:pt x="143243" y="448157"/>
                  </a:lnTo>
                  <a:lnTo>
                    <a:pt x="139357" y="442366"/>
                  </a:lnTo>
                  <a:lnTo>
                    <a:pt x="133604" y="438454"/>
                  </a:lnTo>
                  <a:lnTo>
                    <a:pt x="126580" y="437019"/>
                  </a:lnTo>
                  <a:lnTo>
                    <a:pt x="108496" y="437019"/>
                  </a:lnTo>
                  <a:lnTo>
                    <a:pt x="108496" y="473443"/>
                  </a:lnTo>
                  <a:lnTo>
                    <a:pt x="108496" y="509866"/>
                  </a:lnTo>
                  <a:lnTo>
                    <a:pt x="36169" y="509866"/>
                  </a:lnTo>
                  <a:lnTo>
                    <a:pt x="36169" y="473443"/>
                  </a:lnTo>
                  <a:lnTo>
                    <a:pt x="108496" y="473443"/>
                  </a:lnTo>
                  <a:lnTo>
                    <a:pt x="108496" y="437019"/>
                  </a:lnTo>
                  <a:lnTo>
                    <a:pt x="72339" y="437019"/>
                  </a:lnTo>
                  <a:lnTo>
                    <a:pt x="72339" y="400608"/>
                  </a:lnTo>
                  <a:lnTo>
                    <a:pt x="126580" y="400608"/>
                  </a:lnTo>
                  <a:lnTo>
                    <a:pt x="133604" y="399173"/>
                  </a:lnTo>
                  <a:lnTo>
                    <a:pt x="139357" y="395262"/>
                  </a:lnTo>
                  <a:lnTo>
                    <a:pt x="143243" y="389470"/>
                  </a:lnTo>
                  <a:lnTo>
                    <a:pt x="144665" y="382397"/>
                  </a:lnTo>
                  <a:lnTo>
                    <a:pt x="144665" y="364185"/>
                  </a:lnTo>
                  <a:lnTo>
                    <a:pt x="144665" y="327761"/>
                  </a:lnTo>
                  <a:lnTo>
                    <a:pt x="1048778" y="327761"/>
                  </a:lnTo>
                  <a:lnTo>
                    <a:pt x="1048778" y="265595"/>
                  </a:lnTo>
                  <a:lnTo>
                    <a:pt x="1007313" y="223850"/>
                  </a:lnTo>
                  <a:lnTo>
                    <a:pt x="981748" y="249593"/>
                  </a:lnTo>
                  <a:lnTo>
                    <a:pt x="1023213" y="291350"/>
                  </a:lnTo>
                  <a:lnTo>
                    <a:pt x="1002017" y="291350"/>
                  </a:lnTo>
                  <a:lnTo>
                    <a:pt x="934986" y="223850"/>
                  </a:lnTo>
                  <a:lnTo>
                    <a:pt x="909421" y="249593"/>
                  </a:lnTo>
                  <a:lnTo>
                    <a:pt x="950887" y="291350"/>
                  </a:lnTo>
                  <a:lnTo>
                    <a:pt x="795629" y="291350"/>
                  </a:lnTo>
                  <a:lnTo>
                    <a:pt x="795629" y="265595"/>
                  </a:lnTo>
                  <a:lnTo>
                    <a:pt x="795629" y="36410"/>
                  </a:lnTo>
                  <a:lnTo>
                    <a:pt x="1048778" y="36410"/>
                  </a:lnTo>
                  <a:lnTo>
                    <a:pt x="1048778" y="0"/>
                  </a:lnTo>
                  <a:lnTo>
                    <a:pt x="759460" y="0"/>
                  </a:lnTo>
                  <a:lnTo>
                    <a:pt x="759460" y="36410"/>
                  </a:lnTo>
                  <a:lnTo>
                    <a:pt x="759460" y="265595"/>
                  </a:lnTo>
                  <a:lnTo>
                    <a:pt x="717994" y="223850"/>
                  </a:lnTo>
                  <a:lnTo>
                    <a:pt x="692429" y="249593"/>
                  </a:lnTo>
                  <a:lnTo>
                    <a:pt x="733894" y="291350"/>
                  </a:lnTo>
                  <a:lnTo>
                    <a:pt x="712698" y="291350"/>
                  </a:lnTo>
                  <a:lnTo>
                    <a:pt x="645668" y="223850"/>
                  </a:lnTo>
                  <a:lnTo>
                    <a:pt x="620102" y="249593"/>
                  </a:lnTo>
                  <a:lnTo>
                    <a:pt x="661568" y="291350"/>
                  </a:lnTo>
                  <a:lnTo>
                    <a:pt x="506310" y="291350"/>
                  </a:lnTo>
                  <a:lnTo>
                    <a:pt x="506310" y="265595"/>
                  </a:lnTo>
                  <a:lnTo>
                    <a:pt x="506310" y="36410"/>
                  </a:lnTo>
                  <a:lnTo>
                    <a:pt x="759460" y="36410"/>
                  </a:lnTo>
                  <a:lnTo>
                    <a:pt x="759460" y="0"/>
                  </a:lnTo>
                  <a:lnTo>
                    <a:pt x="470141" y="0"/>
                  </a:lnTo>
                  <a:lnTo>
                    <a:pt x="470141" y="36410"/>
                  </a:lnTo>
                  <a:lnTo>
                    <a:pt x="470141" y="265595"/>
                  </a:lnTo>
                  <a:lnTo>
                    <a:pt x="428688" y="223850"/>
                  </a:lnTo>
                  <a:lnTo>
                    <a:pt x="403110" y="249593"/>
                  </a:lnTo>
                  <a:lnTo>
                    <a:pt x="444576" y="291350"/>
                  </a:lnTo>
                  <a:lnTo>
                    <a:pt x="423379" y="291350"/>
                  </a:lnTo>
                  <a:lnTo>
                    <a:pt x="356349" y="223850"/>
                  </a:lnTo>
                  <a:lnTo>
                    <a:pt x="330784" y="249593"/>
                  </a:lnTo>
                  <a:lnTo>
                    <a:pt x="372249" y="291350"/>
                  </a:lnTo>
                  <a:lnTo>
                    <a:pt x="216992" y="291350"/>
                  </a:lnTo>
                  <a:lnTo>
                    <a:pt x="216992" y="283806"/>
                  </a:lnTo>
                  <a:lnTo>
                    <a:pt x="216992" y="210972"/>
                  </a:lnTo>
                  <a:lnTo>
                    <a:pt x="216992" y="36410"/>
                  </a:lnTo>
                  <a:lnTo>
                    <a:pt x="470141" y="36410"/>
                  </a:lnTo>
                  <a:lnTo>
                    <a:pt x="470141" y="0"/>
                  </a:lnTo>
                  <a:lnTo>
                    <a:pt x="180822" y="0"/>
                  </a:lnTo>
                  <a:lnTo>
                    <a:pt x="180822" y="36410"/>
                  </a:lnTo>
                  <a:lnTo>
                    <a:pt x="180822" y="210972"/>
                  </a:lnTo>
                  <a:lnTo>
                    <a:pt x="157441" y="187426"/>
                  </a:lnTo>
                  <a:lnTo>
                    <a:pt x="131876" y="213169"/>
                  </a:lnTo>
                  <a:lnTo>
                    <a:pt x="180822" y="262470"/>
                  </a:lnTo>
                  <a:lnTo>
                    <a:pt x="180822" y="283806"/>
                  </a:lnTo>
                  <a:lnTo>
                    <a:pt x="139369" y="242049"/>
                  </a:lnTo>
                  <a:lnTo>
                    <a:pt x="113792" y="267804"/>
                  </a:lnTo>
                  <a:lnTo>
                    <a:pt x="137172" y="291350"/>
                  </a:lnTo>
                  <a:lnTo>
                    <a:pt x="108496" y="291350"/>
                  </a:lnTo>
                  <a:lnTo>
                    <a:pt x="108496" y="327761"/>
                  </a:lnTo>
                  <a:lnTo>
                    <a:pt x="108496" y="364185"/>
                  </a:lnTo>
                  <a:lnTo>
                    <a:pt x="72339" y="364185"/>
                  </a:lnTo>
                  <a:lnTo>
                    <a:pt x="72339" y="327761"/>
                  </a:lnTo>
                  <a:lnTo>
                    <a:pt x="108496" y="327761"/>
                  </a:lnTo>
                  <a:lnTo>
                    <a:pt x="108496" y="291350"/>
                  </a:lnTo>
                  <a:lnTo>
                    <a:pt x="74739" y="291350"/>
                  </a:lnTo>
                  <a:lnTo>
                    <a:pt x="106375" y="36410"/>
                  </a:lnTo>
                  <a:lnTo>
                    <a:pt x="180822" y="36410"/>
                  </a:lnTo>
                  <a:lnTo>
                    <a:pt x="180822" y="0"/>
                  </a:lnTo>
                  <a:lnTo>
                    <a:pt x="81305" y="0"/>
                  </a:lnTo>
                  <a:lnTo>
                    <a:pt x="73609" y="6819"/>
                  </a:lnTo>
                  <a:lnTo>
                    <a:pt x="36309" y="307276"/>
                  </a:lnTo>
                  <a:lnTo>
                    <a:pt x="36233" y="307708"/>
                  </a:lnTo>
                  <a:lnTo>
                    <a:pt x="36169" y="437019"/>
                  </a:lnTo>
                  <a:lnTo>
                    <a:pt x="18084" y="437019"/>
                  </a:lnTo>
                  <a:lnTo>
                    <a:pt x="11061" y="438454"/>
                  </a:lnTo>
                  <a:lnTo>
                    <a:pt x="5308" y="442366"/>
                  </a:lnTo>
                  <a:lnTo>
                    <a:pt x="1435" y="448157"/>
                  </a:lnTo>
                  <a:lnTo>
                    <a:pt x="0" y="455231"/>
                  </a:lnTo>
                  <a:lnTo>
                    <a:pt x="0" y="528078"/>
                  </a:lnTo>
                  <a:lnTo>
                    <a:pt x="1435" y="535152"/>
                  </a:lnTo>
                  <a:lnTo>
                    <a:pt x="5308" y="540943"/>
                  </a:lnTo>
                  <a:lnTo>
                    <a:pt x="11061" y="544842"/>
                  </a:lnTo>
                  <a:lnTo>
                    <a:pt x="18084" y="546277"/>
                  </a:lnTo>
                  <a:lnTo>
                    <a:pt x="254990" y="546277"/>
                  </a:lnTo>
                  <a:lnTo>
                    <a:pt x="266242" y="575183"/>
                  </a:lnTo>
                  <a:lnTo>
                    <a:pt x="286067" y="598284"/>
                  </a:lnTo>
                  <a:lnTo>
                    <a:pt x="312496" y="613575"/>
                  </a:lnTo>
                  <a:lnTo>
                    <a:pt x="343573" y="619125"/>
                  </a:lnTo>
                  <a:lnTo>
                    <a:pt x="374637" y="613575"/>
                  </a:lnTo>
                  <a:lnTo>
                    <a:pt x="401078" y="598284"/>
                  </a:lnTo>
                  <a:lnTo>
                    <a:pt x="414451" y="582701"/>
                  </a:lnTo>
                  <a:lnTo>
                    <a:pt x="420890" y="575183"/>
                  </a:lnTo>
                  <a:lnTo>
                    <a:pt x="432142" y="546277"/>
                  </a:lnTo>
                  <a:lnTo>
                    <a:pt x="725131" y="546277"/>
                  </a:lnTo>
                  <a:lnTo>
                    <a:pt x="736384" y="575183"/>
                  </a:lnTo>
                  <a:lnTo>
                    <a:pt x="756208" y="598284"/>
                  </a:lnTo>
                  <a:lnTo>
                    <a:pt x="782637" y="613575"/>
                  </a:lnTo>
                  <a:lnTo>
                    <a:pt x="813714" y="619125"/>
                  </a:lnTo>
                  <a:lnTo>
                    <a:pt x="844778" y="613575"/>
                  </a:lnTo>
                  <a:lnTo>
                    <a:pt x="871220" y="598284"/>
                  </a:lnTo>
                  <a:lnTo>
                    <a:pt x="884593" y="582701"/>
                  </a:lnTo>
                  <a:lnTo>
                    <a:pt x="891032" y="575183"/>
                  </a:lnTo>
                  <a:lnTo>
                    <a:pt x="902284" y="546277"/>
                  </a:lnTo>
                  <a:lnTo>
                    <a:pt x="1066863" y="546277"/>
                  </a:lnTo>
                  <a:lnTo>
                    <a:pt x="1073886" y="544842"/>
                  </a:lnTo>
                  <a:lnTo>
                    <a:pt x="1079639" y="540943"/>
                  </a:lnTo>
                  <a:lnTo>
                    <a:pt x="1083525" y="535152"/>
                  </a:lnTo>
                  <a:lnTo>
                    <a:pt x="1084948" y="528078"/>
                  </a:lnTo>
                  <a:lnTo>
                    <a:pt x="1084948" y="509866"/>
                  </a:lnTo>
                  <a:lnTo>
                    <a:pt x="1084948" y="327761"/>
                  </a:lnTo>
                  <a:lnTo>
                    <a:pt x="1084948" y="291350"/>
                  </a:lnTo>
                  <a:lnTo>
                    <a:pt x="1084948" y="265595"/>
                  </a:lnTo>
                  <a:lnTo>
                    <a:pt x="1084948" y="36410"/>
                  </a:lnTo>
                  <a:lnTo>
                    <a:pt x="1084948" y="18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200"/>
            </a:p>
          </p:txBody>
        </p:sp>
        <p:sp>
          <p:nvSpPr>
            <p:cNvPr id="10" name="object 10"/>
            <p:cNvSpPr/>
            <p:nvPr/>
          </p:nvSpPr>
          <p:spPr bwMode="auto">
            <a:xfrm>
              <a:off x="3236733" y="1697038"/>
              <a:ext cx="666749" cy="876299"/>
            </a:xfrm>
            <a:prstGeom prst="rect">
              <a:avLst/>
            </a:prstGeom>
            <a:blipFill>
              <a:blip r:embed="rId3"/>
              <a:stretch/>
            </a:blip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200"/>
            </a:p>
          </p:txBody>
        </p:sp>
      </p:grpSp>
      <p:sp>
        <p:nvSpPr>
          <p:cNvPr id="12" name="object 12"/>
          <p:cNvSpPr txBox="1"/>
          <p:nvPr/>
        </p:nvSpPr>
        <p:spPr bwMode="auto">
          <a:xfrm>
            <a:off x="291450" y="2271149"/>
            <a:ext cx="2502962" cy="484679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1912" marR="15664">
              <a:lnSpc>
                <a:spcPct val="114599"/>
              </a:lnSpc>
              <a:spcBef>
                <a:spcPts val="67"/>
              </a:spcBef>
              <a:defRPr/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От Москвы </a:t>
            </a:r>
            <a:endParaRPr lang="ru-RU" sz="1600" b="1">
              <a:solidFill>
                <a:srgbClr val="FFFFFF"/>
              </a:solidFill>
              <a:latin typeface="Arial"/>
              <a:cs typeface="Arial"/>
            </a:endParaRPr>
          </a:p>
          <a:p>
            <a:pPr marL="41912" marR="15664">
              <a:lnSpc>
                <a:spcPct val="114599"/>
              </a:lnSpc>
              <a:spcBef>
                <a:spcPts val="67"/>
              </a:spcBef>
              <a:defRPr/>
            </a:pP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61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spc="-6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км  </a:t>
            </a:r>
            <a:endParaRPr lang="ru-RU" sz="1600">
              <a:solidFill>
                <a:srgbClr val="FFFFFF"/>
              </a:solidFill>
              <a:latin typeface="Arial"/>
              <a:cs typeface="Arial"/>
            </a:endParaRPr>
          </a:p>
          <a:p>
            <a:pPr marL="41912" marR="15664">
              <a:lnSpc>
                <a:spcPct val="114599"/>
              </a:lnSpc>
              <a:spcBef>
                <a:spcPts val="67"/>
              </a:spcBef>
              <a:defRPr/>
            </a:pP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час</a:t>
            </a: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 20 минут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самолете</a:t>
            </a:r>
            <a:endParaRPr sz="1600">
              <a:latin typeface="Arial"/>
              <a:cs typeface="Arial"/>
            </a:endParaRPr>
          </a:p>
          <a:p>
            <a:pPr marL="41912" marR="801832">
              <a:lnSpc>
                <a:spcPct val="114599"/>
              </a:lnSpc>
              <a:defRPr/>
            </a:pP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 час</a:t>
            </a: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ов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 на</a:t>
            </a:r>
            <a:r>
              <a:rPr sz="1600" spc="-6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автомобиле  </a:t>
            </a:r>
            <a:endParaRPr lang="ru-RU" sz="1600">
              <a:solidFill>
                <a:srgbClr val="FFFFFF"/>
              </a:solidFill>
              <a:latin typeface="Arial"/>
              <a:cs typeface="Arial"/>
            </a:endParaRPr>
          </a:p>
          <a:p>
            <a:pPr marL="41912" marR="801832">
              <a:lnSpc>
                <a:spcPct val="114599"/>
              </a:lnSpc>
              <a:defRPr/>
            </a:pP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часов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 на</a:t>
            </a:r>
            <a:r>
              <a:rPr sz="1600" spc="-1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поезде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endParaRPr sz="1400">
              <a:latin typeface="Arial"/>
              <a:cs typeface="Arial"/>
            </a:endParaRPr>
          </a:p>
          <a:p>
            <a:pPr>
              <a:spcBef>
                <a:spcPts val="23"/>
              </a:spcBef>
              <a:defRPr/>
            </a:pPr>
            <a:endParaRPr sz="1600">
              <a:latin typeface="Arial"/>
              <a:cs typeface="Arial"/>
            </a:endParaRPr>
          </a:p>
          <a:p>
            <a:pPr marL="8467" marR="867453">
              <a:lnSpc>
                <a:spcPct val="114599"/>
              </a:lnSpc>
              <a:defRPr/>
            </a:pPr>
            <a:r>
              <a:rPr sz="1600" b="1">
                <a:solidFill>
                  <a:srgbClr val="FFFFFF"/>
                </a:solidFill>
                <a:latin typeface="Arial"/>
                <a:cs typeface="Arial"/>
              </a:rPr>
              <a:t>От Санкт-Петербурга</a:t>
            </a:r>
            <a:r>
              <a:rPr lang="ru-RU" sz="16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8467" marR="867453">
              <a:lnSpc>
                <a:spcPct val="114599"/>
              </a:lnSpc>
              <a:defRPr/>
            </a:pP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км  </a:t>
            </a:r>
            <a:endParaRPr lang="ru-RU" sz="1600">
              <a:solidFill>
                <a:srgbClr val="FFFFFF"/>
              </a:solidFill>
              <a:latin typeface="Arial"/>
              <a:cs typeface="Arial"/>
            </a:endParaRPr>
          </a:p>
          <a:p>
            <a:pPr marL="8467">
              <a:spcBef>
                <a:spcPts val="210"/>
              </a:spcBef>
              <a:defRPr/>
            </a:pP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5 часов на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автомобиле</a:t>
            </a:r>
            <a:endParaRPr sz="1600">
              <a:latin typeface="Arial"/>
              <a:cs typeface="Arial"/>
            </a:endParaRPr>
          </a:p>
          <a:p>
            <a:pPr marL="8467">
              <a:spcBef>
                <a:spcPts val="210"/>
              </a:spcBef>
              <a:defRPr/>
            </a:pP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3 часа 30 минут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на поезде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defRPr/>
            </a:pPr>
            <a:endParaRPr sz="1350">
              <a:latin typeface="Arial"/>
              <a:cs typeface="Arial"/>
            </a:endParaRPr>
          </a:p>
          <a:p>
            <a:pPr>
              <a:spcBef>
                <a:spcPts val="10"/>
              </a:spcBef>
              <a:defRPr/>
            </a:pPr>
            <a:endParaRPr sz="15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 bwMode="auto">
          <a:xfrm>
            <a:off x="3148846" y="1736666"/>
            <a:ext cx="1179830" cy="42404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>
              <a:lnSpc>
                <a:spcPts val="1597"/>
              </a:lnSpc>
              <a:spcBef>
                <a:spcPts val="67"/>
              </a:spcBef>
              <a:defRPr/>
            </a:pPr>
            <a:r>
              <a:rPr sz="135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50">
              <a:latin typeface="Arial"/>
              <a:cs typeface="Arial"/>
            </a:endParaRPr>
          </a:p>
          <a:p>
            <a:pPr marL="41912" algn="ctr">
              <a:spcBef>
                <a:spcPts val="210"/>
              </a:spcBef>
              <a:defRPr/>
            </a:pP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автовокзал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 bwMode="auto">
          <a:xfrm>
            <a:off x="1768603" y="1749490"/>
            <a:ext cx="1179830" cy="41122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>
              <a:lnSpc>
                <a:spcPts val="1523"/>
              </a:lnSpc>
              <a:spcBef>
                <a:spcPts val="67"/>
              </a:spcBef>
              <a:defRPr/>
            </a:pPr>
            <a:r>
              <a:rPr sz="135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50">
              <a:latin typeface="Arial"/>
              <a:cs typeface="Arial"/>
            </a:endParaRPr>
          </a:p>
          <a:p>
            <a:pPr algn="ctr">
              <a:spcBef>
                <a:spcPts val="210"/>
              </a:spcBef>
              <a:defRPr/>
            </a:pP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ж/д</a:t>
            </a:r>
            <a:r>
              <a:rPr sz="1200" spc="-1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вокзал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 bwMode="auto">
          <a:xfrm>
            <a:off x="363101" y="1736666"/>
            <a:ext cx="1179830" cy="42404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88904" algn="ctr">
              <a:lnSpc>
                <a:spcPts val="1597"/>
              </a:lnSpc>
              <a:spcBef>
                <a:spcPts val="67"/>
              </a:spcBef>
              <a:defRPr/>
            </a:pPr>
            <a:r>
              <a:rPr sz="135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50">
              <a:latin typeface="Arial"/>
              <a:cs typeface="Arial"/>
            </a:endParaRPr>
          </a:p>
          <a:p>
            <a:pPr marL="42335" algn="ctr">
              <a:spcBef>
                <a:spcPts val="210"/>
              </a:spcBef>
              <a:defRPr/>
            </a:pP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аэропорт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602472" y="91803"/>
            <a:ext cx="3456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КАРТА МАРШРУТА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22" name="object 11"/>
          <p:cNvSpPr txBox="1"/>
          <p:nvPr/>
        </p:nvSpPr>
        <p:spPr bwMode="auto">
          <a:xfrm>
            <a:off x="348989" y="720499"/>
            <a:ext cx="2848478" cy="295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  <a:defRPr/>
            </a:pPr>
            <a:r>
              <a:rPr lang="ru-RU" sz="1600" b="1">
                <a:solidFill>
                  <a:srgbClr val="FFFFFF"/>
                </a:solidFill>
                <a:latin typeface="Arial"/>
                <a:cs typeface="Arial"/>
              </a:rPr>
              <a:t>Регион: </a:t>
            </a:r>
            <a:r>
              <a:rPr lang="ru-RU" sz="1600">
                <a:solidFill>
                  <a:srgbClr val="FFFFFF"/>
                </a:solidFill>
                <a:latin typeface="Arial"/>
                <a:cs typeface="Arial"/>
              </a:rPr>
              <a:t>Псковская область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Группа 15"/>
          <p:cNvGrpSpPr/>
          <p:nvPr/>
        </p:nvGrpSpPr>
        <p:grpSpPr bwMode="auto">
          <a:xfrm>
            <a:off x="2794412" y="4961591"/>
            <a:ext cx="2841685" cy="1251370"/>
            <a:chOff x="6197600" y="5165332"/>
            <a:chExt cx="2841685" cy="1251370"/>
          </a:xfrm>
        </p:grpSpPr>
        <p:sp>
          <p:nvSpPr>
            <p:cNvPr id="23" name="object 5"/>
            <p:cNvSpPr/>
            <p:nvPr/>
          </p:nvSpPr>
          <p:spPr bwMode="auto">
            <a:xfrm>
              <a:off x="6197600" y="5165332"/>
              <a:ext cx="1056005" cy="962025"/>
            </a:xfrm>
            <a:custGeom>
              <a:avLst/>
              <a:gdLst/>
              <a:ahLst/>
              <a:cxnLst/>
              <a:rect l="l" t="t" r="r" b="b"/>
              <a:pathLst>
                <a:path w="1056005" h="962025" extrusionOk="0">
                  <a:moveTo>
                    <a:pt x="1055535" y="353682"/>
                  </a:moveTo>
                  <a:lnTo>
                    <a:pt x="1050239" y="348386"/>
                  </a:lnTo>
                  <a:lnTo>
                    <a:pt x="1050239" y="168008"/>
                  </a:lnTo>
                  <a:lnTo>
                    <a:pt x="1044943" y="141554"/>
                  </a:lnTo>
                  <a:lnTo>
                    <a:pt x="1034338" y="125564"/>
                  </a:lnTo>
                  <a:lnTo>
                    <a:pt x="1030389" y="119595"/>
                  </a:lnTo>
                  <a:lnTo>
                    <a:pt x="1027290" y="117475"/>
                  </a:lnTo>
                  <a:lnTo>
                    <a:pt x="1027290" y="374904"/>
                  </a:lnTo>
                  <a:lnTo>
                    <a:pt x="1027290" y="891286"/>
                  </a:lnTo>
                  <a:lnTo>
                    <a:pt x="1023899" y="907618"/>
                  </a:lnTo>
                  <a:lnTo>
                    <a:pt x="1014717" y="921131"/>
                  </a:lnTo>
                  <a:lnTo>
                    <a:pt x="1001229" y="930338"/>
                  </a:lnTo>
                  <a:lnTo>
                    <a:pt x="984935" y="933729"/>
                  </a:lnTo>
                  <a:lnTo>
                    <a:pt x="72364" y="933729"/>
                  </a:lnTo>
                  <a:lnTo>
                    <a:pt x="56070" y="930338"/>
                  </a:lnTo>
                  <a:lnTo>
                    <a:pt x="42583" y="921131"/>
                  </a:lnTo>
                  <a:lnTo>
                    <a:pt x="33401" y="907618"/>
                  </a:lnTo>
                  <a:lnTo>
                    <a:pt x="29997" y="891286"/>
                  </a:lnTo>
                  <a:lnTo>
                    <a:pt x="29997" y="374904"/>
                  </a:lnTo>
                  <a:lnTo>
                    <a:pt x="1027290" y="374904"/>
                  </a:lnTo>
                  <a:lnTo>
                    <a:pt x="1027290" y="117475"/>
                  </a:lnTo>
                  <a:lnTo>
                    <a:pt x="1025525" y="116255"/>
                  </a:lnTo>
                  <a:lnTo>
                    <a:pt x="1025525" y="168008"/>
                  </a:lnTo>
                  <a:lnTo>
                    <a:pt x="1025525" y="348386"/>
                  </a:lnTo>
                  <a:lnTo>
                    <a:pt x="28244" y="348386"/>
                  </a:lnTo>
                  <a:lnTo>
                    <a:pt x="28244" y="168008"/>
                  </a:lnTo>
                  <a:lnTo>
                    <a:pt x="31635" y="151676"/>
                  </a:lnTo>
                  <a:lnTo>
                    <a:pt x="40817" y="138163"/>
                  </a:lnTo>
                  <a:lnTo>
                    <a:pt x="54305" y="128955"/>
                  </a:lnTo>
                  <a:lnTo>
                    <a:pt x="70599" y="125564"/>
                  </a:lnTo>
                  <a:lnTo>
                    <a:pt x="301828" y="125564"/>
                  </a:lnTo>
                  <a:lnTo>
                    <a:pt x="301828" y="212217"/>
                  </a:lnTo>
                  <a:lnTo>
                    <a:pt x="308889" y="217512"/>
                  </a:lnTo>
                  <a:lnTo>
                    <a:pt x="323011" y="217512"/>
                  </a:lnTo>
                  <a:lnTo>
                    <a:pt x="328307" y="212217"/>
                  </a:lnTo>
                  <a:lnTo>
                    <a:pt x="330073" y="205143"/>
                  </a:lnTo>
                  <a:lnTo>
                    <a:pt x="330073" y="125564"/>
                  </a:lnTo>
                  <a:lnTo>
                    <a:pt x="718400" y="125564"/>
                  </a:lnTo>
                  <a:lnTo>
                    <a:pt x="718400" y="212217"/>
                  </a:lnTo>
                  <a:lnTo>
                    <a:pt x="725462" y="217512"/>
                  </a:lnTo>
                  <a:lnTo>
                    <a:pt x="739584" y="217512"/>
                  </a:lnTo>
                  <a:lnTo>
                    <a:pt x="744880" y="212217"/>
                  </a:lnTo>
                  <a:lnTo>
                    <a:pt x="746645" y="205143"/>
                  </a:lnTo>
                  <a:lnTo>
                    <a:pt x="746645" y="125564"/>
                  </a:lnTo>
                  <a:lnTo>
                    <a:pt x="983170" y="125564"/>
                  </a:lnTo>
                  <a:lnTo>
                    <a:pt x="999464" y="128955"/>
                  </a:lnTo>
                  <a:lnTo>
                    <a:pt x="1012952" y="138163"/>
                  </a:lnTo>
                  <a:lnTo>
                    <a:pt x="1022134" y="151676"/>
                  </a:lnTo>
                  <a:lnTo>
                    <a:pt x="1025525" y="168008"/>
                  </a:lnTo>
                  <a:lnTo>
                    <a:pt x="1025525" y="116255"/>
                  </a:lnTo>
                  <a:lnTo>
                    <a:pt x="1008545" y="104584"/>
                  </a:lnTo>
                  <a:lnTo>
                    <a:pt x="981405" y="99034"/>
                  </a:lnTo>
                  <a:lnTo>
                    <a:pt x="746645" y="99034"/>
                  </a:lnTo>
                  <a:lnTo>
                    <a:pt x="746645" y="5308"/>
                  </a:lnTo>
                  <a:lnTo>
                    <a:pt x="741349" y="0"/>
                  </a:lnTo>
                  <a:lnTo>
                    <a:pt x="723696" y="0"/>
                  </a:lnTo>
                  <a:lnTo>
                    <a:pt x="718400" y="7073"/>
                  </a:lnTo>
                  <a:lnTo>
                    <a:pt x="718400" y="99034"/>
                  </a:lnTo>
                  <a:lnTo>
                    <a:pt x="330073" y="99034"/>
                  </a:lnTo>
                  <a:lnTo>
                    <a:pt x="330073" y="5308"/>
                  </a:lnTo>
                  <a:lnTo>
                    <a:pt x="324777" y="0"/>
                  </a:lnTo>
                  <a:lnTo>
                    <a:pt x="307124" y="0"/>
                  </a:lnTo>
                  <a:lnTo>
                    <a:pt x="301828" y="7073"/>
                  </a:lnTo>
                  <a:lnTo>
                    <a:pt x="301828" y="99034"/>
                  </a:lnTo>
                  <a:lnTo>
                    <a:pt x="68834" y="99034"/>
                  </a:lnTo>
                  <a:lnTo>
                    <a:pt x="42443" y="104343"/>
                  </a:lnTo>
                  <a:lnTo>
                    <a:pt x="20510" y="118935"/>
                  </a:lnTo>
                  <a:lnTo>
                    <a:pt x="5537" y="140817"/>
                  </a:lnTo>
                  <a:lnTo>
                    <a:pt x="0" y="168008"/>
                  </a:lnTo>
                  <a:lnTo>
                    <a:pt x="0" y="369608"/>
                  </a:lnTo>
                  <a:lnTo>
                    <a:pt x="1765" y="370941"/>
                  </a:lnTo>
                  <a:lnTo>
                    <a:pt x="1765" y="893064"/>
                  </a:lnTo>
                  <a:lnTo>
                    <a:pt x="7061" y="919505"/>
                  </a:lnTo>
                  <a:lnTo>
                    <a:pt x="21615" y="941463"/>
                  </a:lnTo>
                  <a:lnTo>
                    <a:pt x="43459" y="956475"/>
                  </a:lnTo>
                  <a:lnTo>
                    <a:pt x="70599" y="962025"/>
                  </a:lnTo>
                  <a:lnTo>
                    <a:pt x="981405" y="962025"/>
                  </a:lnTo>
                  <a:lnTo>
                    <a:pt x="1031709" y="941247"/>
                  </a:lnTo>
                  <a:lnTo>
                    <a:pt x="1055535" y="891286"/>
                  </a:lnTo>
                  <a:lnTo>
                    <a:pt x="1055535" y="353682"/>
                  </a:lnTo>
                  <a:close/>
                </a:path>
              </a:pathLst>
            </a:custGeom>
            <a:solidFill>
              <a:srgbClr val="F1735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6" name="object 11"/>
            <p:cNvSpPr txBox="1"/>
            <p:nvPr/>
          </p:nvSpPr>
          <p:spPr bwMode="auto">
            <a:xfrm>
              <a:off x="7409385" y="5270602"/>
              <a:ext cx="1629900" cy="100386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4599"/>
                </a:lnSpc>
                <a:spcBef>
                  <a:spcPts val="100"/>
                </a:spcBef>
                <a:defRPr/>
              </a:pPr>
              <a:r>
                <a:rPr lang="ru-RU" sz="1400">
                  <a:solidFill>
                    <a:srgbClr val="FFFFFF"/>
                  </a:solidFill>
                  <a:latin typeface="Arial"/>
                  <a:cs typeface="Arial"/>
                </a:rPr>
                <a:t>Псков – КФХ «Сады на Кудебе» д. Синицы – Старый Изборск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1" name="object 15"/>
            <p:cNvSpPr txBox="1"/>
            <p:nvPr/>
          </p:nvSpPr>
          <p:spPr bwMode="auto">
            <a:xfrm>
              <a:off x="6353379" y="5611569"/>
              <a:ext cx="809625" cy="334645"/>
            </a:xfrm>
            <a:prstGeom prst="rect">
              <a:avLst/>
            </a:prstGeom>
            <a:grpFill/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  <a:defRPr/>
              </a:pPr>
              <a:r>
                <a:rPr sz="2000" spc="1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r>
                <a:rPr sz="2000" spc="-6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000" spc="10">
                  <a:solidFill>
                    <a:srgbClr val="FFFFFF"/>
                  </a:solidFill>
                  <a:latin typeface="Arial"/>
                  <a:cs typeface="Arial"/>
                </a:rPr>
                <a:t>день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38" name="object 18"/>
            <p:cNvSpPr txBox="1"/>
            <p:nvPr/>
          </p:nvSpPr>
          <p:spPr bwMode="auto">
            <a:xfrm>
              <a:off x="6468080" y="6157658"/>
              <a:ext cx="826029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defRPr/>
              </a:pPr>
              <a:r>
                <a:rPr lang="ru-RU" sz="1600" b="1" spc="-5">
                  <a:solidFill>
                    <a:srgbClr val="FFFFFF"/>
                  </a:solidFill>
                  <a:latin typeface="Arimo"/>
                  <a:cs typeface="Arimo"/>
                </a:rPr>
                <a:t>90 </a:t>
              </a:r>
              <a:r>
                <a:rPr sz="1600" b="1" spc="-5">
                  <a:solidFill>
                    <a:srgbClr val="FFFFFF"/>
                  </a:solidFill>
                  <a:latin typeface="Arimo"/>
                  <a:cs typeface="Arimo"/>
                </a:rPr>
                <a:t>км</a:t>
              </a:r>
              <a:endParaRPr sz="1600">
                <a:latin typeface="Arimo"/>
                <a:cs typeface="Arimo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 bwMode="auto">
          <a:xfrm>
            <a:off x="8835603" y="4966552"/>
            <a:ext cx="3665551" cy="1358173"/>
            <a:chOff x="2794412" y="5165334"/>
            <a:chExt cx="3752561" cy="1358173"/>
          </a:xfrm>
        </p:grpSpPr>
        <p:sp>
          <p:nvSpPr>
            <p:cNvPr id="25" name="object 7"/>
            <p:cNvSpPr/>
            <p:nvPr/>
          </p:nvSpPr>
          <p:spPr bwMode="auto">
            <a:xfrm>
              <a:off x="2794412" y="5165334"/>
              <a:ext cx="1056005" cy="962025"/>
            </a:xfrm>
            <a:custGeom>
              <a:avLst/>
              <a:gdLst/>
              <a:ahLst/>
              <a:cxnLst/>
              <a:rect l="l" t="t" r="r" b="b"/>
              <a:pathLst>
                <a:path w="1056005" h="962025" extrusionOk="0">
                  <a:moveTo>
                    <a:pt x="1055535" y="353695"/>
                  </a:moveTo>
                  <a:lnTo>
                    <a:pt x="1050239" y="348386"/>
                  </a:lnTo>
                  <a:lnTo>
                    <a:pt x="1050239" y="168008"/>
                  </a:lnTo>
                  <a:lnTo>
                    <a:pt x="1044943" y="141566"/>
                  </a:lnTo>
                  <a:lnTo>
                    <a:pt x="1034338" y="125564"/>
                  </a:lnTo>
                  <a:lnTo>
                    <a:pt x="1030389" y="119595"/>
                  </a:lnTo>
                  <a:lnTo>
                    <a:pt x="1027290" y="117475"/>
                  </a:lnTo>
                  <a:lnTo>
                    <a:pt x="1027290" y="374916"/>
                  </a:lnTo>
                  <a:lnTo>
                    <a:pt x="1027290" y="891298"/>
                  </a:lnTo>
                  <a:lnTo>
                    <a:pt x="1023899" y="907618"/>
                  </a:lnTo>
                  <a:lnTo>
                    <a:pt x="1014717" y="921131"/>
                  </a:lnTo>
                  <a:lnTo>
                    <a:pt x="1001229" y="930338"/>
                  </a:lnTo>
                  <a:lnTo>
                    <a:pt x="984935" y="933729"/>
                  </a:lnTo>
                  <a:lnTo>
                    <a:pt x="72364" y="933729"/>
                  </a:lnTo>
                  <a:lnTo>
                    <a:pt x="56070" y="930338"/>
                  </a:lnTo>
                  <a:lnTo>
                    <a:pt x="42583" y="921131"/>
                  </a:lnTo>
                  <a:lnTo>
                    <a:pt x="33401" y="907618"/>
                  </a:lnTo>
                  <a:lnTo>
                    <a:pt x="29997" y="891298"/>
                  </a:lnTo>
                  <a:lnTo>
                    <a:pt x="29997" y="374916"/>
                  </a:lnTo>
                  <a:lnTo>
                    <a:pt x="1027290" y="374916"/>
                  </a:lnTo>
                  <a:lnTo>
                    <a:pt x="1027290" y="117475"/>
                  </a:lnTo>
                  <a:lnTo>
                    <a:pt x="1025525" y="116268"/>
                  </a:lnTo>
                  <a:lnTo>
                    <a:pt x="1025525" y="168008"/>
                  </a:lnTo>
                  <a:lnTo>
                    <a:pt x="1025525" y="348386"/>
                  </a:lnTo>
                  <a:lnTo>
                    <a:pt x="28244" y="348386"/>
                  </a:lnTo>
                  <a:lnTo>
                    <a:pt x="28244" y="168008"/>
                  </a:lnTo>
                  <a:lnTo>
                    <a:pt x="31635" y="151676"/>
                  </a:lnTo>
                  <a:lnTo>
                    <a:pt x="40817" y="138163"/>
                  </a:lnTo>
                  <a:lnTo>
                    <a:pt x="54305" y="128955"/>
                  </a:lnTo>
                  <a:lnTo>
                    <a:pt x="70599" y="125564"/>
                  </a:lnTo>
                  <a:lnTo>
                    <a:pt x="301828" y="125564"/>
                  </a:lnTo>
                  <a:lnTo>
                    <a:pt x="301828" y="212217"/>
                  </a:lnTo>
                  <a:lnTo>
                    <a:pt x="308889" y="217525"/>
                  </a:lnTo>
                  <a:lnTo>
                    <a:pt x="323011" y="217525"/>
                  </a:lnTo>
                  <a:lnTo>
                    <a:pt x="328307" y="212217"/>
                  </a:lnTo>
                  <a:lnTo>
                    <a:pt x="330073" y="205143"/>
                  </a:lnTo>
                  <a:lnTo>
                    <a:pt x="330073" y="125564"/>
                  </a:lnTo>
                  <a:lnTo>
                    <a:pt x="718400" y="125564"/>
                  </a:lnTo>
                  <a:lnTo>
                    <a:pt x="718400" y="212217"/>
                  </a:lnTo>
                  <a:lnTo>
                    <a:pt x="725462" y="217525"/>
                  </a:lnTo>
                  <a:lnTo>
                    <a:pt x="739584" y="217525"/>
                  </a:lnTo>
                  <a:lnTo>
                    <a:pt x="744880" y="212217"/>
                  </a:lnTo>
                  <a:lnTo>
                    <a:pt x="746645" y="205143"/>
                  </a:lnTo>
                  <a:lnTo>
                    <a:pt x="746645" y="125564"/>
                  </a:lnTo>
                  <a:lnTo>
                    <a:pt x="983170" y="125564"/>
                  </a:lnTo>
                  <a:lnTo>
                    <a:pt x="999464" y="128955"/>
                  </a:lnTo>
                  <a:lnTo>
                    <a:pt x="1012952" y="138163"/>
                  </a:lnTo>
                  <a:lnTo>
                    <a:pt x="1022134" y="151676"/>
                  </a:lnTo>
                  <a:lnTo>
                    <a:pt x="1025525" y="168008"/>
                  </a:lnTo>
                  <a:lnTo>
                    <a:pt x="1025525" y="116268"/>
                  </a:lnTo>
                  <a:lnTo>
                    <a:pt x="1008545" y="104597"/>
                  </a:lnTo>
                  <a:lnTo>
                    <a:pt x="981405" y="99034"/>
                  </a:lnTo>
                  <a:lnTo>
                    <a:pt x="746645" y="99034"/>
                  </a:lnTo>
                  <a:lnTo>
                    <a:pt x="746645" y="5308"/>
                  </a:lnTo>
                  <a:lnTo>
                    <a:pt x="741349" y="0"/>
                  </a:lnTo>
                  <a:lnTo>
                    <a:pt x="723696" y="0"/>
                  </a:lnTo>
                  <a:lnTo>
                    <a:pt x="718400" y="7073"/>
                  </a:lnTo>
                  <a:lnTo>
                    <a:pt x="718400" y="99034"/>
                  </a:lnTo>
                  <a:lnTo>
                    <a:pt x="330073" y="99034"/>
                  </a:lnTo>
                  <a:lnTo>
                    <a:pt x="330073" y="5308"/>
                  </a:lnTo>
                  <a:lnTo>
                    <a:pt x="324777" y="0"/>
                  </a:lnTo>
                  <a:lnTo>
                    <a:pt x="307124" y="0"/>
                  </a:lnTo>
                  <a:lnTo>
                    <a:pt x="301828" y="7073"/>
                  </a:lnTo>
                  <a:lnTo>
                    <a:pt x="301828" y="99034"/>
                  </a:lnTo>
                  <a:lnTo>
                    <a:pt x="68834" y="99034"/>
                  </a:lnTo>
                  <a:lnTo>
                    <a:pt x="42443" y="104343"/>
                  </a:lnTo>
                  <a:lnTo>
                    <a:pt x="20510" y="118935"/>
                  </a:lnTo>
                  <a:lnTo>
                    <a:pt x="5537" y="140817"/>
                  </a:lnTo>
                  <a:lnTo>
                    <a:pt x="0" y="168008"/>
                  </a:lnTo>
                  <a:lnTo>
                    <a:pt x="0" y="369608"/>
                  </a:lnTo>
                  <a:lnTo>
                    <a:pt x="1765" y="370941"/>
                  </a:lnTo>
                  <a:lnTo>
                    <a:pt x="1765" y="893064"/>
                  </a:lnTo>
                  <a:lnTo>
                    <a:pt x="7061" y="919505"/>
                  </a:lnTo>
                  <a:lnTo>
                    <a:pt x="21615" y="941476"/>
                  </a:lnTo>
                  <a:lnTo>
                    <a:pt x="43459" y="956475"/>
                  </a:lnTo>
                  <a:lnTo>
                    <a:pt x="70599" y="962025"/>
                  </a:lnTo>
                  <a:lnTo>
                    <a:pt x="981405" y="962025"/>
                  </a:lnTo>
                  <a:lnTo>
                    <a:pt x="1031709" y="941247"/>
                  </a:lnTo>
                  <a:lnTo>
                    <a:pt x="1055535" y="891298"/>
                  </a:lnTo>
                  <a:lnTo>
                    <a:pt x="1055535" y="353695"/>
                  </a:lnTo>
                  <a:close/>
                </a:path>
              </a:pathLst>
            </a:custGeom>
            <a:solidFill>
              <a:srgbClr val="F1735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7" name="object 12"/>
            <p:cNvSpPr txBox="1"/>
            <p:nvPr/>
          </p:nvSpPr>
          <p:spPr bwMode="auto">
            <a:xfrm>
              <a:off x="4065103" y="5270602"/>
              <a:ext cx="2481870" cy="874598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defRPr/>
              </a:pPr>
              <a:r>
                <a:rPr lang="ru-RU" sz="1400">
                  <a:solidFill>
                    <a:schemeClr val="bg1"/>
                  </a:solidFill>
                  <a:latin typeface="Arial"/>
                  <a:cs typeface="Arial"/>
                </a:rPr>
                <a:t>Печоры – Бумажная мельница в д. Тайлово – «Хлебный хутор» д. Сорокино - Псков </a:t>
              </a:r>
              <a:endParaRPr sz="140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4" name="object 17"/>
            <p:cNvSpPr txBox="1"/>
            <p:nvPr/>
          </p:nvSpPr>
          <p:spPr bwMode="auto">
            <a:xfrm>
              <a:off x="2918109" y="5598112"/>
              <a:ext cx="809625" cy="334645"/>
            </a:xfrm>
            <a:prstGeom prst="rect">
              <a:avLst/>
            </a:prstGeom>
            <a:grpFill/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  <a:defRPr/>
              </a:pPr>
              <a:r>
                <a:rPr sz="2000" spc="1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r>
                <a:rPr sz="2000" spc="-6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000" spc="10">
                  <a:solidFill>
                    <a:srgbClr val="FFFFFF"/>
                  </a:solidFill>
                  <a:latin typeface="Arial"/>
                  <a:cs typeface="Arial"/>
                </a:rPr>
                <a:t>день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40" name="object 20"/>
            <p:cNvSpPr txBox="1"/>
            <p:nvPr/>
          </p:nvSpPr>
          <p:spPr bwMode="auto">
            <a:xfrm>
              <a:off x="2998201" y="6264462"/>
              <a:ext cx="649605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defRPr/>
              </a:pPr>
              <a:r>
                <a:rPr lang="ru-RU" sz="1600" b="1" spc="-80">
                  <a:solidFill>
                    <a:srgbClr val="FFFFFF"/>
                  </a:solidFill>
                  <a:latin typeface="Arial"/>
                  <a:cs typeface="Arial"/>
                </a:rPr>
                <a:t>50</a:t>
              </a:r>
              <a:r>
                <a:rPr sz="1600" b="1" spc="-8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600" b="1" spc="-5">
                  <a:solidFill>
                    <a:srgbClr val="FFFFFF"/>
                  </a:solidFill>
                  <a:latin typeface="Arial"/>
                  <a:cs typeface="Arial"/>
                </a:rPr>
                <a:t>км</a:t>
              </a:r>
              <a:endParaRPr sz="1600" b="1">
                <a:latin typeface="Arial"/>
                <a:cs typeface="Arial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 bwMode="auto">
          <a:xfrm>
            <a:off x="5745512" y="4961591"/>
            <a:ext cx="3090091" cy="1596690"/>
            <a:chOff x="2816183" y="3707655"/>
            <a:chExt cx="3090091" cy="1596690"/>
          </a:xfrm>
        </p:grpSpPr>
        <p:sp>
          <p:nvSpPr>
            <p:cNvPr id="24" name="object 6"/>
            <p:cNvSpPr/>
            <p:nvPr/>
          </p:nvSpPr>
          <p:spPr bwMode="auto">
            <a:xfrm>
              <a:off x="2816183" y="3707655"/>
              <a:ext cx="1056005" cy="962025"/>
            </a:xfrm>
            <a:custGeom>
              <a:avLst/>
              <a:gdLst/>
              <a:ahLst/>
              <a:cxnLst/>
              <a:rect l="l" t="t" r="r" b="b"/>
              <a:pathLst>
                <a:path w="1056005" h="962025" extrusionOk="0">
                  <a:moveTo>
                    <a:pt x="1055535" y="353682"/>
                  </a:moveTo>
                  <a:lnTo>
                    <a:pt x="1050239" y="348386"/>
                  </a:lnTo>
                  <a:lnTo>
                    <a:pt x="1050239" y="168008"/>
                  </a:lnTo>
                  <a:lnTo>
                    <a:pt x="1044943" y="141554"/>
                  </a:lnTo>
                  <a:lnTo>
                    <a:pt x="1034338" y="125564"/>
                  </a:lnTo>
                  <a:lnTo>
                    <a:pt x="1030389" y="119595"/>
                  </a:lnTo>
                  <a:lnTo>
                    <a:pt x="1027290" y="117475"/>
                  </a:lnTo>
                  <a:lnTo>
                    <a:pt x="1027290" y="374904"/>
                  </a:lnTo>
                  <a:lnTo>
                    <a:pt x="1027290" y="891286"/>
                  </a:lnTo>
                  <a:lnTo>
                    <a:pt x="1023899" y="907618"/>
                  </a:lnTo>
                  <a:lnTo>
                    <a:pt x="1014717" y="921131"/>
                  </a:lnTo>
                  <a:lnTo>
                    <a:pt x="1001229" y="930338"/>
                  </a:lnTo>
                  <a:lnTo>
                    <a:pt x="984935" y="933729"/>
                  </a:lnTo>
                  <a:lnTo>
                    <a:pt x="72364" y="933729"/>
                  </a:lnTo>
                  <a:lnTo>
                    <a:pt x="56070" y="930338"/>
                  </a:lnTo>
                  <a:lnTo>
                    <a:pt x="42583" y="921131"/>
                  </a:lnTo>
                  <a:lnTo>
                    <a:pt x="33401" y="907618"/>
                  </a:lnTo>
                  <a:lnTo>
                    <a:pt x="29997" y="891286"/>
                  </a:lnTo>
                  <a:lnTo>
                    <a:pt x="29997" y="374904"/>
                  </a:lnTo>
                  <a:lnTo>
                    <a:pt x="1027290" y="374904"/>
                  </a:lnTo>
                  <a:lnTo>
                    <a:pt x="1027290" y="117475"/>
                  </a:lnTo>
                  <a:lnTo>
                    <a:pt x="1025525" y="116255"/>
                  </a:lnTo>
                  <a:lnTo>
                    <a:pt x="1025525" y="168008"/>
                  </a:lnTo>
                  <a:lnTo>
                    <a:pt x="1025525" y="348386"/>
                  </a:lnTo>
                  <a:lnTo>
                    <a:pt x="28244" y="348386"/>
                  </a:lnTo>
                  <a:lnTo>
                    <a:pt x="28244" y="168008"/>
                  </a:lnTo>
                  <a:lnTo>
                    <a:pt x="31635" y="151676"/>
                  </a:lnTo>
                  <a:lnTo>
                    <a:pt x="40817" y="138163"/>
                  </a:lnTo>
                  <a:lnTo>
                    <a:pt x="54305" y="128955"/>
                  </a:lnTo>
                  <a:lnTo>
                    <a:pt x="70599" y="125564"/>
                  </a:lnTo>
                  <a:lnTo>
                    <a:pt x="301828" y="125564"/>
                  </a:lnTo>
                  <a:lnTo>
                    <a:pt x="301828" y="212217"/>
                  </a:lnTo>
                  <a:lnTo>
                    <a:pt x="308889" y="217512"/>
                  </a:lnTo>
                  <a:lnTo>
                    <a:pt x="323011" y="217512"/>
                  </a:lnTo>
                  <a:lnTo>
                    <a:pt x="328307" y="212217"/>
                  </a:lnTo>
                  <a:lnTo>
                    <a:pt x="330073" y="205143"/>
                  </a:lnTo>
                  <a:lnTo>
                    <a:pt x="330073" y="125564"/>
                  </a:lnTo>
                  <a:lnTo>
                    <a:pt x="718400" y="125564"/>
                  </a:lnTo>
                  <a:lnTo>
                    <a:pt x="718400" y="212217"/>
                  </a:lnTo>
                  <a:lnTo>
                    <a:pt x="725462" y="217512"/>
                  </a:lnTo>
                  <a:lnTo>
                    <a:pt x="739584" y="217512"/>
                  </a:lnTo>
                  <a:lnTo>
                    <a:pt x="744880" y="212217"/>
                  </a:lnTo>
                  <a:lnTo>
                    <a:pt x="746645" y="205143"/>
                  </a:lnTo>
                  <a:lnTo>
                    <a:pt x="746645" y="125564"/>
                  </a:lnTo>
                  <a:lnTo>
                    <a:pt x="983170" y="125564"/>
                  </a:lnTo>
                  <a:lnTo>
                    <a:pt x="999464" y="128955"/>
                  </a:lnTo>
                  <a:lnTo>
                    <a:pt x="1012952" y="138163"/>
                  </a:lnTo>
                  <a:lnTo>
                    <a:pt x="1022134" y="151676"/>
                  </a:lnTo>
                  <a:lnTo>
                    <a:pt x="1025525" y="168008"/>
                  </a:lnTo>
                  <a:lnTo>
                    <a:pt x="1025525" y="116255"/>
                  </a:lnTo>
                  <a:lnTo>
                    <a:pt x="1008545" y="104584"/>
                  </a:lnTo>
                  <a:lnTo>
                    <a:pt x="981405" y="99034"/>
                  </a:lnTo>
                  <a:lnTo>
                    <a:pt x="746645" y="99034"/>
                  </a:lnTo>
                  <a:lnTo>
                    <a:pt x="746645" y="5308"/>
                  </a:lnTo>
                  <a:lnTo>
                    <a:pt x="741349" y="0"/>
                  </a:lnTo>
                  <a:lnTo>
                    <a:pt x="723696" y="0"/>
                  </a:lnTo>
                  <a:lnTo>
                    <a:pt x="718400" y="7073"/>
                  </a:lnTo>
                  <a:lnTo>
                    <a:pt x="718400" y="99034"/>
                  </a:lnTo>
                  <a:lnTo>
                    <a:pt x="330073" y="99034"/>
                  </a:lnTo>
                  <a:lnTo>
                    <a:pt x="330073" y="5308"/>
                  </a:lnTo>
                  <a:lnTo>
                    <a:pt x="324777" y="0"/>
                  </a:lnTo>
                  <a:lnTo>
                    <a:pt x="307124" y="0"/>
                  </a:lnTo>
                  <a:lnTo>
                    <a:pt x="301828" y="7073"/>
                  </a:lnTo>
                  <a:lnTo>
                    <a:pt x="301828" y="99034"/>
                  </a:lnTo>
                  <a:lnTo>
                    <a:pt x="68834" y="99034"/>
                  </a:lnTo>
                  <a:lnTo>
                    <a:pt x="42443" y="104343"/>
                  </a:lnTo>
                  <a:lnTo>
                    <a:pt x="20510" y="118935"/>
                  </a:lnTo>
                  <a:lnTo>
                    <a:pt x="5537" y="140817"/>
                  </a:lnTo>
                  <a:lnTo>
                    <a:pt x="0" y="168008"/>
                  </a:lnTo>
                  <a:lnTo>
                    <a:pt x="0" y="369608"/>
                  </a:lnTo>
                  <a:lnTo>
                    <a:pt x="1765" y="370941"/>
                  </a:lnTo>
                  <a:lnTo>
                    <a:pt x="1765" y="893064"/>
                  </a:lnTo>
                  <a:lnTo>
                    <a:pt x="7061" y="919505"/>
                  </a:lnTo>
                  <a:lnTo>
                    <a:pt x="21615" y="941463"/>
                  </a:lnTo>
                  <a:lnTo>
                    <a:pt x="43459" y="956475"/>
                  </a:lnTo>
                  <a:lnTo>
                    <a:pt x="70599" y="962025"/>
                  </a:lnTo>
                  <a:lnTo>
                    <a:pt x="981405" y="962025"/>
                  </a:lnTo>
                  <a:lnTo>
                    <a:pt x="1031709" y="941247"/>
                  </a:lnTo>
                  <a:lnTo>
                    <a:pt x="1055535" y="891286"/>
                  </a:lnTo>
                  <a:lnTo>
                    <a:pt x="1055535" y="353682"/>
                  </a:lnTo>
                  <a:close/>
                </a:path>
              </a:pathLst>
            </a:custGeom>
            <a:solidFill>
              <a:srgbClr val="F1735C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16"/>
            <p:cNvSpPr txBox="1"/>
            <p:nvPr/>
          </p:nvSpPr>
          <p:spPr bwMode="auto">
            <a:xfrm>
              <a:off x="2914494" y="4165901"/>
              <a:ext cx="835012" cy="323807"/>
            </a:xfrm>
            <a:prstGeom prst="rect">
              <a:avLst/>
            </a:prstGeom>
            <a:grpFill/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  <a:defRPr/>
              </a:pPr>
              <a:r>
                <a:rPr sz="2000" spc="1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r>
                <a:rPr sz="2000" spc="-6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000" spc="10">
                  <a:solidFill>
                    <a:srgbClr val="FFFFFF"/>
                  </a:solidFill>
                  <a:latin typeface="Arial"/>
                  <a:cs typeface="Arial"/>
                </a:rPr>
                <a:t>день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39" name="object 19"/>
            <p:cNvSpPr txBox="1"/>
            <p:nvPr/>
          </p:nvSpPr>
          <p:spPr bwMode="auto">
            <a:xfrm>
              <a:off x="3000386" y="4750733"/>
              <a:ext cx="661288" cy="259045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defRPr/>
              </a:pPr>
              <a:r>
                <a:rPr lang="ru-RU" sz="1600" b="1" spc="-5">
                  <a:solidFill>
                    <a:srgbClr val="FFFFFF"/>
                  </a:solidFill>
                  <a:latin typeface="Arimo"/>
                  <a:cs typeface="Arimo"/>
                </a:rPr>
                <a:t>50</a:t>
              </a:r>
              <a:r>
                <a:rPr sz="1600" b="1" spc="-80">
                  <a:solidFill>
                    <a:srgbClr val="FFFFFF"/>
                  </a:solidFill>
                  <a:latin typeface="Arimo"/>
                  <a:cs typeface="Arimo"/>
                </a:rPr>
                <a:t> </a:t>
              </a:r>
              <a:r>
                <a:rPr sz="1600" b="1" spc="-5">
                  <a:solidFill>
                    <a:srgbClr val="FFFFFF"/>
                  </a:solidFill>
                  <a:latin typeface="Arimo"/>
                  <a:cs typeface="Arimo"/>
                </a:rPr>
                <a:t>км</a:t>
              </a:r>
              <a:endParaRPr sz="1600">
                <a:latin typeface="Arimo"/>
                <a:cs typeface="Arimo"/>
              </a:endParaRPr>
            </a:p>
          </p:txBody>
        </p:sp>
        <p:sp>
          <p:nvSpPr>
            <p:cNvPr id="41" name="object 12"/>
            <p:cNvSpPr txBox="1"/>
            <p:nvPr/>
          </p:nvSpPr>
          <p:spPr bwMode="auto">
            <a:xfrm>
              <a:off x="3991921" y="3783416"/>
              <a:ext cx="1914353" cy="1520929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defRPr/>
              </a:pPr>
              <a:r>
                <a:rPr lang="ru-RU" sz="1400">
                  <a:solidFill>
                    <a:srgbClr val="FFFFFF"/>
                  </a:solidFill>
                  <a:latin typeface="Arial"/>
                  <a:cs typeface="Arial"/>
                </a:rPr>
                <a:t>Старый Изборск – музей Сето в д. Сигово – КФХ «Изборский страус» д. Залавье - КФХ «Барановское» д. Усадище</a:t>
              </a:r>
              <a:endParaRPr sz="1400">
                <a:latin typeface="Arial"/>
                <a:cs typeface="Arial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08237" y="764397"/>
            <a:ext cx="7672976" cy="3977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2201604" y="409155"/>
            <a:ext cx="805791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>
                <a:solidFill>
                  <a:schemeClr val="bg1"/>
                </a:solidFill>
              </a:rPr>
              <a:t>Загородный /сельский отель </a:t>
            </a:r>
          </a:p>
          <a:p>
            <a:pPr algn="ctr">
              <a:defRPr/>
            </a:pPr>
            <a:r>
              <a:rPr lang="ru-RU" sz="4400" b="1">
                <a:solidFill>
                  <a:schemeClr val="bg1"/>
                </a:solidFill>
              </a:rPr>
              <a:t>как как центр информации </a:t>
            </a:r>
          </a:p>
          <a:p>
            <a:pPr algn="ctr">
              <a:defRPr/>
            </a:pPr>
            <a:r>
              <a:rPr lang="ru-RU" sz="4400" b="1">
                <a:solidFill>
                  <a:schemeClr val="bg1"/>
                </a:solidFill>
              </a:rPr>
              <a:t>о туристских ресурсах округи </a:t>
            </a:r>
            <a:endParaRPr lang="ru-RU" sz="44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590800"/>
            <a:ext cx="3200400" cy="4267200"/>
          </a:xfrm>
          <a:prstGeom prst="rect">
            <a:avLst/>
          </a:prstGeom>
        </p:spPr>
      </p:pic>
      <p:pic>
        <p:nvPicPr>
          <p:cNvPr id="2052" name="Picture 4" descr="https://sun9-west.userapi.com/sun9-2/s/v1/ig2/DibNLV9AoJuSih08muB7eweh3LN87ODM0c-MRN32wn2zYW7wZ5SBG4BmrTcYx8xpUDCj2minW8hFOApZFpX6dY_5.jpg?size=810x1080&amp;quality=95&amp;type=album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200400" y="2573383"/>
            <a:ext cx="3213463" cy="4284617"/>
          </a:xfrm>
          <a:prstGeom prst="rect">
            <a:avLst/>
          </a:prstGeom>
          <a:noFill/>
        </p:spPr>
      </p:pic>
      <p:pic>
        <p:nvPicPr>
          <p:cNvPr id="2054" name="Picture 6" descr="https://sun9-north.userapi.com/sun9-83/s/v1/ig2/albzix3HuFmfkTe-dWnMexTTrgtIdC7WdGCzp2uunl00TpTRxaiO6EPd-nh0m21NctiPR-CXmC6VnecUM7wvzJRb.jpg?size=810x1080&amp;quality=95&amp;type=album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413863" y="2590800"/>
            <a:ext cx="3200400" cy="4267200"/>
          </a:xfrm>
          <a:prstGeom prst="rect">
            <a:avLst/>
          </a:prstGeom>
          <a:noFill/>
        </p:spPr>
      </p:pic>
      <p:pic>
        <p:nvPicPr>
          <p:cNvPr id="2056" name="Picture 8" descr="https://sun9-east.userapi.com/sun9-35/s/v1/ig2/SOo_G6BwJtFIZ6fC4UTg-f_8uZTP_WOCcEkKOtujw29KuCyWmwZxB3GWAwi3JdVjDCbFL2zTr09oPYs4fdcsaoPl.jpg?size=810x1080&amp;quality=95&amp;type=album"/>
          <p:cNvPicPr>
            <a:picLocks noChangeAspect="1" noChangeArrowheads="1"/>
          </p:cNvPicPr>
          <p:nvPr/>
        </p:nvPicPr>
        <p:blipFill>
          <a:blip r:embed="rId5"/>
          <a:srcRect r="5284"/>
          <a:stretch/>
        </p:blipFill>
        <p:spPr bwMode="auto">
          <a:xfrm>
            <a:off x="9157062" y="2590800"/>
            <a:ext cx="3043647" cy="42846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4772297" y="155906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стабильность ценовой политики</a:t>
            </a:r>
            <a:endParaRPr/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стандарт качества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понятный, повторяющийся  из раза в раз продукт </a:t>
            </a:r>
            <a:endParaRPr/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наличие санитарной зоны, указателей, парковки для автобуса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4772297" y="451064"/>
            <a:ext cx="72373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>
                <a:solidFill>
                  <a:schemeClr val="bg1"/>
                </a:solidFill>
              </a:rPr>
              <a:t>ЧТО ХОЧЕТ ТУРОПЕРАТОР?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r="56208"/>
          <a:stretch/>
        </p:blipFill>
        <p:spPr bwMode="auto">
          <a:xfrm>
            <a:off x="-1" y="0"/>
            <a:ext cx="4506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r="50628"/>
          <a:stretch/>
        </p:blipFill>
        <p:spPr bwMode="auto">
          <a:xfrm>
            <a:off x="1" y="0"/>
            <a:ext cx="423236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4772297" y="200281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недостаток знаний технологий туризма (хорошо, что уже не задаем вопрос «Да что ж они по выходным ездят?!»)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нехватка специалистов;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совпадение с/х и туристского сезона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не доход от туризма является определяющим,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многозадачность, сводящаяся на 1 человека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400" b="1">
                <a:solidFill>
                  <a:schemeClr val="bg1"/>
                </a:solidFill>
              </a:rPr>
              <a:t>слабо представлены услуги  размещения в самих КФХ, в деревнях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4772297" y="451064"/>
            <a:ext cx="63969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800" b="1">
                <a:solidFill>
                  <a:schemeClr val="bg1"/>
                </a:solidFill>
              </a:rPr>
              <a:t>ЧТО НУЖНО ОБЪЕКТУ </a:t>
            </a:r>
            <a:endParaRPr/>
          </a:p>
          <a:p>
            <a:pPr>
              <a:defRPr/>
            </a:pPr>
            <a:r>
              <a:rPr lang="ru-RU" sz="4800" b="1">
                <a:solidFill>
                  <a:schemeClr val="bg1"/>
                </a:solidFill>
              </a:rPr>
              <a:t>СЕЛЬСКОГО ТУРИЗМА?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01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577674" y="3309448"/>
            <a:ext cx="3028111" cy="35316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77674" y="0"/>
            <a:ext cx="3028111" cy="3271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53416" y="218577"/>
            <a:ext cx="4635812" cy="637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0742" y="3540033"/>
            <a:ext cx="3178069" cy="30704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0742" y="136540"/>
            <a:ext cx="3204789" cy="327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57155" y="426179"/>
            <a:ext cx="5107576" cy="60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нутренний, растение, ягода, фрук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18182" y="647286"/>
            <a:ext cx="6566552" cy="56061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3903" y="689817"/>
            <a:ext cx="2682792" cy="1712420"/>
          </a:xfrm>
          <a:prstGeom prst="rect">
            <a:avLst/>
          </a:prstGeom>
        </p:spPr>
      </p:pic>
      <p:pic>
        <p:nvPicPr>
          <p:cNvPr id="6" name="Picture 12" descr="6 декабря 2011 г. Агентство стратегических инициатив и Министерство  энергетики Российской Федерации подпишут Меморандум о сотрудничестве |  Атомная энергия 2.0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97116" y="2840175"/>
            <a:ext cx="2526224" cy="14294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71444" y="4707516"/>
            <a:ext cx="2619375" cy="1743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016646" y="2557450"/>
            <a:ext cx="2208229" cy="2208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3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9530" y="579586"/>
            <a:ext cx="3613905" cy="50285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rcRect t="-1" r="8976" b="1468"/>
          <a:stretch/>
        </p:blipFill>
        <p:spPr bwMode="auto">
          <a:xfrm>
            <a:off x="4214843" y="579586"/>
            <a:ext cx="7536750" cy="54178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602472" y="91803"/>
            <a:ext cx="1482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ПСКОВ 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4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384" t="245" r="12399" b="-245"/>
          <a:stretch/>
        </p:blipFill>
        <p:spPr bwMode="auto">
          <a:xfrm>
            <a:off x="4477871" y="578223"/>
            <a:ext cx="7188760" cy="5494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2472" y="1070835"/>
            <a:ext cx="3509682" cy="46795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602472" y="91803"/>
            <a:ext cx="4490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КФХ «САДЫ НА КУДЕБЕ»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5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6694" y="672542"/>
            <a:ext cx="3333366" cy="4993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481" t="-732" r="14552" b="731"/>
          <a:stretch/>
        </p:blipFill>
        <p:spPr bwMode="auto">
          <a:xfrm>
            <a:off x="3993776" y="633187"/>
            <a:ext cx="7850774" cy="55114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602472" y="91803"/>
            <a:ext cx="3369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СТАРЫЙ ИЗБОРСК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6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pic>
        <p:nvPicPr>
          <p:cNvPr id="5" name="Google Shape;334;p4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4214843" y="822082"/>
            <a:ext cx="7666391" cy="547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9629" y="822082"/>
            <a:ext cx="3495115" cy="4852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602472" y="91803"/>
            <a:ext cx="2415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МУЗЕЙ СЕТО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7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18636" t="1768" r="30239" b="2019"/>
          <a:stretch/>
        </p:blipFill>
        <p:spPr bwMode="auto">
          <a:xfrm>
            <a:off x="339530" y="801595"/>
            <a:ext cx="3799605" cy="5121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3843" t="-230" r="13338" b="230"/>
          <a:stretch/>
        </p:blipFill>
        <p:spPr bwMode="auto">
          <a:xfrm>
            <a:off x="4316506" y="801595"/>
            <a:ext cx="7263812" cy="5847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602472" y="91803"/>
            <a:ext cx="4939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КФХ «ИЗБОРСКИЙ СТРАУС»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8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602472" y="91803"/>
            <a:ext cx="4037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КФХ «БАРАНОВСКОЕ»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214843" y="844848"/>
            <a:ext cx="7495735" cy="49952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2472" y="847513"/>
            <a:ext cx="3499336" cy="4665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46;p5"/>
          <p:cNvSpPr txBox="1"/>
          <p:nvPr/>
        </p:nvSpPr>
        <p:spPr bwMode="auto">
          <a:xfrm>
            <a:off x="4214843" y="177076"/>
            <a:ext cx="10830938" cy="40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99" tIns="25299" rIns="25299" bIns="25299" anchor="t" anchorCtr="0">
            <a:normAutofit fontScale="6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11111"/>
              <a:buFont typeface="Arial"/>
              <a:buNone/>
              <a:defRPr/>
            </a:pPr>
            <a:endParaRPr lang="ru-RU">
              <a:solidFill>
                <a:schemeClr val="bg1"/>
              </a:solidFill>
              <a:latin typeface="Bahnschrift SemiBold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1296073" y="6184023"/>
            <a:ext cx="6094520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pPr>
            <a:fld id="{00000000-1234-1234-1234-123412341234}" type="slidenum">
              <a:rPr lang="en-US" sz="1800">
                <a:solidFill>
                  <a:schemeClr val="tx1"/>
                </a:solidFill>
                <a:highlight>
                  <a:srgbClr val="FFFFFF"/>
                </a:highlight>
                <a:latin typeface="Bahnschrift SemiBold"/>
              </a:rPr>
              <a:t>9</a:t>
            </a:fld>
            <a:endParaRPr lang="en-US" sz="1800">
              <a:solidFill>
                <a:schemeClr val="tx1"/>
              </a:solidFill>
              <a:highlight>
                <a:srgbClr val="FFFFFF"/>
              </a:highlight>
              <a:latin typeface="Bahnschrift SemiBold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39530" y="6144668"/>
            <a:ext cx="6094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/>
            </a:pPr>
            <a:r>
              <a:rPr lang="ru-RU" sz="900" i="0" u="none" strike="noStrike" cap="none">
                <a:solidFill>
                  <a:schemeClr val="bg1"/>
                </a:solidFill>
                <a:latin typeface="Bahnschrift Light SemiCondensed"/>
                <a:ea typeface="Arial"/>
                <a:cs typeface="Arial"/>
              </a:rPr>
              <a:t>Континент-тур| С грохотом по фермам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602472" y="91803"/>
            <a:ext cx="169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bg1"/>
                </a:solidFill>
              </a:rPr>
              <a:t>ПЕЧОРЫ</a:t>
            </a:r>
            <a:endParaRPr lang="ru-RU" sz="2800">
              <a:solidFill>
                <a:schemeClr val="bg1"/>
              </a:solidFill>
              <a:latin typeface="Bahnschrift SemiBold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1362" y="774721"/>
            <a:ext cx="3091226" cy="4630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17399" y="774721"/>
            <a:ext cx="7602673" cy="507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908</Words>
  <Application>Microsoft Office PowerPoint</Application>
  <DocSecurity>0</DocSecurity>
  <PresentationFormat>Широкоэкранный</PresentationFormat>
  <Paragraphs>174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AE Armada</vt:lpstr>
      <vt:lpstr>Arial</vt:lpstr>
      <vt:lpstr>Arimo</vt:lpstr>
      <vt:lpstr>Bahnschrift Light SemiCondensed</vt:lpstr>
      <vt:lpstr>Bahnschrift SemiBold</vt:lpstr>
      <vt:lpstr>Calibri</vt:lpstr>
      <vt:lpstr>Calibri Light</vt:lpstr>
      <vt:lpstr>Helvetica Neue</vt:lpstr>
      <vt:lpstr>Liberation Sans</vt:lpstr>
      <vt:lpstr>Wingdings</vt:lpstr>
      <vt:lpstr>Тема Office</vt:lpstr>
      <vt:lpstr>С ГРОХОТОМ ПО  ФЕРМАМ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ГРОХОТОМ ПО  ФЕРМАМ</dc:title>
  <dc:subject/>
  <dc:creator>Жук Екатерина Денисовна</dc:creator>
  <cp:keywords/>
  <dc:description/>
  <cp:lastModifiedBy>User</cp:lastModifiedBy>
  <cp:revision>80</cp:revision>
  <dcterms:created xsi:type="dcterms:W3CDTF">2021-11-09T15:49:42Z</dcterms:created>
  <dcterms:modified xsi:type="dcterms:W3CDTF">2022-10-31T07:59:22Z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0x010100B6CE0A5FC68AB744AC6B5AEEA0FDE61E</vt:lpwstr>
  </property>
</Properties>
</file>